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1.xml" ContentType="application/vnd.openxmlformats-officedocument.drawingml.diagramData+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1"/>
  </p:sldMasterIdLst>
  <p:notesMasterIdLst>
    <p:notesMasterId r:id="rId29"/>
  </p:notesMasterIdLst>
  <p:sldIdLst>
    <p:sldId id="298" r:id="rId2"/>
    <p:sldId id="270" r:id="rId3"/>
    <p:sldId id="256" r:id="rId4"/>
    <p:sldId id="261" r:id="rId5"/>
    <p:sldId id="272" r:id="rId6"/>
    <p:sldId id="275" r:id="rId7"/>
    <p:sldId id="273" r:id="rId8"/>
    <p:sldId id="274" r:id="rId9"/>
    <p:sldId id="276" r:id="rId10"/>
    <p:sldId id="299" r:id="rId11"/>
    <p:sldId id="279" r:id="rId12"/>
    <p:sldId id="300" r:id="rId13"/>
    <p:sldId id="304" r:id="rId14"/>
    <p:sldId id="297" r:id="rId15"/>
    <p:sldId id="277" r:id="rId16"/>
    <p:sldId id="305" r:id="rId17"/>
    <p:sldId id="281" r:id="rId18"/>
    <p:sldId id="283" r:id="rId19"/>
    <p:sldId id="291" r:id="rId20"/>
    <p:sldId id="301" r:id="rId21"/>
    <p:sldId id="292" r:id="rId22"/>
    <p:sldId id="294" r:id="rId23"/>
    <p:sldId id="302" r:id="rId24"/>
    <p:sldId id="303" r:id="rId25"/>
    <p:sldId id="293" r:id="rId26"/>
    <p:sldId id="296" r:id="rId27"/>
    <p:sldId id="29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p:restoredTop sz="94527"/>
  </p:normalViewPr>
  <p:slideViewPr>
    <p:cSldViewPr snapToGrid="0" snapToObjects="1">
      <p:cViewPr varScale="1">
        <p:scale>
          <a:sx n="110" d="100"/>
          <a:sy n="110" d="100"/>
        </p:scale>
        <p:origin x="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805F1-961C-2243-81C1-86D9987F003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EF62630-D91B-AA43-BBD8-118595DC7940}">
      <dgm:prSet phldrT="[Text]"/>
      <dgm:spPr/>
      <dgm:t>
        <a:bodyPr/>
        <a:lstStyle/>
        <a:p>
          <a:r>
            <a:rPr lang="en-US" dirty="0"/>
            <a:t>land</a:t>
          </a:r>
        </a:p>
      </dgm:t>
    </dgm:pt>
    <dgm:pt modelId="{20CD14B8-89DB-FC44-A6BC-F230E8D32AC8}" type="parTrans" cxnId="{D1962AEC-B3CE-BD42-AD9B-91C5E76B0268}">
      <dgm:prSet/>
      <dgm:spPr/>
      <dgm:t>
        <a:bodyPr/>
        <a:lstStyle/>
        <a:p>
          <a:endParaRPr lang="en-US"/>
        </a:p>
      </dgm:t>
    </dgm:pt>
    <dgm:pt modelId="{77458AA0-65D6-624B-9F89-4E83919536F9}" type="sibTrans" cxnId="{D1962AEC-B3CE-BD42-AD9B-91C5E76B0268}">
      <dgm:prSet/>
      <dgm:spPr/>
      <dgm:t>
        <a:bodyPr/>
        <a:lstStyle/>
        <a:p>
          <a:endParaRPr lang="en-US" dirty="0"/>
        </a:p>
      </dgm:t>
    </dgm:pt>
    <dgm:pt modelId="{D6DA2BF9-9B96-024C-90C5-7AB4E692E2B8}">
      <dgm:prSet phldrT="[Text]"/>
      <dgm:spPr/>
      <dgm:t>
        <a:bodyPr/>
        <a:lstStyle/>
        <a:p>
          <a:r>
            <a:rPr lang="en-US" dirty="0"/>
            <a:t>history</a:t>
          </a:r>
        </a:p>
      </dgm:t>
    </dgm:pt>
    <dgm:pt modelId="{EBA4707A-D7B7-6049-96D7-D70DD3348D7D}" type="parTrans" cxnId="{B3EF3310-35DC-C847-887C-CC3A11C56672}">
      <dgm:prSet/>
      <dgm:spPr/>
      <dgm:t>
        <a:bodyPr/>
        <a:lstStyle/>
        <a:p>
          <a:endParaRPr lang="en-US"/>
        </a:p>
      </dgm:t>
    </dgm:pt>
    <dgm:pt modelId="{0ABC7D8E-4255-6044-8FFB-F1FC28B9EDE2}" type="sibTrans" cxnId="{B3EF3310-35DC-C847-887C-CC3A11C56672}">
      <dgm:prSet/>
      <dgm:spPr/>
      <dgm:t>
        <a:bodyPr/>
        <a:lstStyle/>
        <a:p>
          <a:endParaRPr lang="en-US" dirty="0"/>
        </a:p>
      </dgm:t>
    </dgm:pt>
    <dgm:pt modelId="{63A0053E-7DEF-4449-AFF9-4DBD10B5E30A}">
      <dgm:prSet phldrT="[Text]"/>
      <dgm:spPr/>
      <dgm:t>
        <a:bodyPr/>
        <a:lstStyle/>
        <a:p>
          <a:r>
            <a:rPr lang="en-US" dirty="0"/>
            <a:t>culture</a:t>
          </a:r>
        </a:p>
      </dgm:t>
    </dgm:pt>
    <dgm:pt modelId="{01355BC5-FC9D-B64C-8E3A-98778DEBEAB2}" type="parTrans" cxnId="{CC684370-E9CD-AB49-B2C5-4273C9A6786A}">
      <dgm:prSet/>
      <dgm:spPr/>
      <dgm:t>
        <a:bodyPr/>
        <a:lstStyle/>
        <a:p>
          <a:endParaRPr lang="en-US"/>
        </a:p>
      </dgm:t>
    </dgm:pt>
    <dgm:pt modelId="{DB42B927-6B5B-FD4A-BBCF-0C5513B39613}" type="sibTrans" cxnId="{CC684370-E9CD-AB49-B2C5-4273C9A6786A}">
      <dgm:prSet/>
      <dgm:spPr/>
      <dgm:t>
        <a:bodyPr/>
        <a:lstStyle/>
        <a:p>
          <a:endParaRPr lang="en-US" dirty="0"/>
        </a:p>
      </dgm:t>
    </dgm:pt>
    <dgm:pt modelId="{BCC0D537-8CF1-E143-A5B1-0EA025F5D48B}">
      <dgm:prSet phldrT="[Text]"/>
      <dgm:spPr/>
      <dgm:t>
        <a:bodyPr/>
        <a:lstStyle/>
        <a:p>
          <a:r>
            <a:rPr lang="en-US" dirty="0"/>
            <a:t>stories</a:t>
          </a:r>
        </a:p>
      </dgm:t>
    </dgm:pt>
    <dgm:pt modelId="{53413ABE-027C-5546-81C0-4BF8D066BCA8}" type="parTrans" cxnId="{2E9BEC74-5351-7745-A0F3-CFCAC785F055}">
      <dgm:prSet/>
      <dgm:spPr/>
      <dgm:t>
        <a:bodyPr/>
        <a:lstStyle/>
        <a:p>
          <a:endParaRPr lang="en-US"/>
        </a:p>
      </dgm:t>
    </dgm:pt>
    <dgm:pt modelId="{3A345C16-3034-854D-BCC4-2A10A1AAAA51}" type="sibTrans" cxnId="{2E9BEC74-5351-7745-A0F3-CFCAC785F055}">
      <dgm:prSet/>
      <dgm:spPr/>
      <dgm:t>
        <a:bodyPr/>
        <a:lstStyle/>
        <a:p>
          <a:endParaRPr lang="en-US" dirty="0"/>
        </a:p>
      </dgm:t>
    </dgm:pt>
    <dgm:pt modelId="{966DBD35-6114-E542-A6B6-F537EB4B3B60}">
      <dgm:prSet phldrT="[Text]"/>
      <dgm:spPr/>
      <dgm:t>
        <a:bodyPr/>
        <a:lstStyle/>
        <a:p>
          <a:r>
            <a:rPr lang="en-US" dirty="0"/>
            <a:t>resources</a:t>
          </a:r>
        </a:p>
      </dgm:t>
    </dgm:pt>
    <dgm:pt modelId="{1B891621-4254-E942-8FB3-D74F19A0F0F4}" type="parTrans" cxnId="{73E36901-A404-B34D-BFBA-4F50A6270BA1}">
      <dgm:prSet/>
      <dgm:spPr/>
      <dgm:t>
        <a:bodyPr/>
        <a:lstStyle/>
        <a:p>
          <a:endParaRPr lang="en-US"/>
        </a:p>
      </dgm:t>
    </dgm:pt>
    <dgm:pt modelId="{634A435E-DF98-ED4C-A3DD-45D9D008072B}" type="sibTrans" cxnId="{73E36901-A404-B34D-BFBA-4F50A6270BA1}">
      <dgm:prSet/>
      <dgm:spPr/>
      <dgm:t>
        <a:bodyPr/>
        <a:lstStyle/>
        <a:p>
          <a:endParaRPr lang="en-US" dirty="0"/>
        </a:p>
      </dgm:t>
    </dgm:pt>
    <dgm:pt modelId="{6A3C13C7-8A2A-324E-AAF8-1DFD0B4B7410}" type="pres">
      <dgm:prSet presAssocID="{261805F1-961C-2243-81C1-86D9987F0039}" presName="cycle" presStyleCnt="0">
        <dgm:presLayoutVars>
          <dgm:dir/>
          <dgm:resizeHandles val="exact"/>
        </dgm:presLayoutVars>
      </dgm:prSet>
      <dgm:spPr/>
    </dgm:pt>
    <dgm:pt modelId="{C26214BD-7F81-E540-8BBD-5F14AF5B4B71}" type="pres">
      <dgm:prSet presAssocID="{1EF62630-D91B-AA43-BBD8-118595DC7940}" presName="node" presStyleLbl="node1" presStyleIdx="0" presStyleCnt="5">
        <dgm:presLayoutVars>
          <dgm:bulletEnabled val="1"/>
        </dgm:presLayoutVars>
      </dgm:prSet>
      <dgm:spPr/>
    </dgm:pt>
    <dgm:pt modelId="{A9C1B840-9E22-3446-A0C5-5E1F3B4D3649}" type="pres">
      <dgm:prSet presAssocID="{77458AA0-65D6-624B-9F89-4E83919536F9}" presName="sibTrans" presStyleLbl="sibTrans2D1" presStyleIdx="0" presStyleCnt="5"/>
      <dgm:spPr/>
    </dgm:pt>
    <dgm:pt modelId="{7D8F5D02-C451-C040-8826-4CC5AD55B715}" type="pres">
      <dgm:prSet presAssocID="{77458AA0-65D6-624B-9F89-4E83919536F9}" presName="connectorText" presStyleLbl="sibTrans2D1" presStyleIdx="0" presStyleCnt="5"/>
      <dgm:spPr/>
    </dgm:pt>
    <dgm:pt modelId="{46F5241A-6965-8641-896F-A03A42671353}" type="pres">
      <dgm:prSet presAssocID="{D6DA2BF9-9B96-024C-90C5-7AB4E692E2B8}" presName="node" presStyleLbl="node1" presStyleIdx="1" presStyleCnt="5">
        <dgm:presLayoutVars>
          <dgm:bulletEnabled val="1"/>
        </dgm:presLayoutVars>
      </dgm:prSet>
      <dgm:spPr/>
    </dgm:pt>
    <dgm:pt modelId="{A8E088E8-61A8-514E-8BAE-5E613B038AF7}" type="pres">
      <dgm:prSet presAssocID="{0ABC7D8E-4255-6044-8FFB-F1FC28B9EDE2}" presName="sibTrans" presStyleLbl="sibTrans2D1" presStyleIdx="1" presStyleCnt="5"/>
      <dgm:spPr/>
    </dgm:pt>
    <dgm:pt modelId="{563FE6A9-3AC9-7447-958D-02B702FC3AFD}" type="pres">
      <dgm:prSet presAssocID="{0ABC7D8E-4255-6044-8FFB-F1FC28B9EDE2}" presName="connectorText" presStyleLbl="sibTrans2D1" presStyleIdx="1" presStyleCnt="5"/>
      <dgm:spPr/>
    </dgm:pt>
    <dgm:pt modelId="{7AFEDC23-5055-254B-96F8-1A07BC11C50D}" type="pres">
      <dgm:prSet presAssocID="{63A0053E-7DEF-4449-AFF9-4DBD10B5E30A}" presName="node" presStyleLbl="node1" presStyleIdx="2" presStyleCnt="5">
        <dgm:presLayoutVars>
          <dgm:bulletEnabled val="1"/>
        </dgm:presLayoutVars>
      </dgm:prSet>
      <dgm:spPr/>
    </dgm:pt>
    <dgm:pt modelId="{C6C734B3-C26D-0B48-9439-47D036109083}" type="pres">
      <dgm:prSet presAssocID="{DB42B927-6B5B-FD4A-BBCF-0C5513B39613}" presName="sibTrans" presStyleLbl="sibTrans2D1" presStyleIdx="2" presStyleCnt="5"/>
      <dgm:spPr/>
    </dgm:pt>
    <dgm:pt modelId="{4E6F1126-8E46-194D-A1D2-9377B45BFFBE}" type="pres">
      <dgm:prSet presAssocID="{DB42B927-6B5B-FD4A-BBCF-0C5513B39613}" presName="connectorText" presStyleLbl="sibTrans2D1" presStyleIdx="2" presStyleCnt="5"/>
      <dgm:spPr/>
    </dgm:pt>
    <dgm:pt modelId="{93811EF9-0D97-9B47-A8C4-714EA560A40B}" type="pres">
      <dgm:prSet presAssocID="{BCC0D537-8CF1-E143-A5B1-0EA025F5D48B}" presName="node" presStyleLbl="node1" presStyleIdx="3" presStyleCnt="5">
        <dgm:presLayoutVars>
          <dgm:bulletEnabled val="1"/>
        </dgm:presLayoutVars>
      </dgm:prSet>
      <dgm:spPr/>
    </dgm:pt>
    <dgm:pt modelId="{ACEC3487-F6FF-DF48-AC17-DF24762A10B6}" type="pres">
      <dgm:prSet presAssocID="{3A345C16-3034-854D-BCC4-2A10A1AAAA51}" presName="sibTrans" presStyleLbl="sibTrans2D1" presStyleIdx="3" presStyleCnt="5"/>
      <dgm:spPr/>
    </dgm:pt>
    <dgm:pt modelId="{9BC1B72B-D647-1249-A6FA-6E66576B3B1B}" type="pres">
      <dgm:prSet presAssocID="{3A345C16-3034-854D-BCC4-2A10A1AAAA51}" presName="connectorText" presStyleLbl="sibTrans2D1" presStyleIdx="3" presStyleCnt="5"/>
      <dgm:spPr/>
    </dgm:pt>
    <dgm:pt modelId="{9B2BCD7A-C8FE-6549-8C59-D9097DEEB829}" type="pres">
      <dgm:prSet presAssocID="{966DBD35-6114-E542-A6B6-F537EB4B3B60}" presName="node" presStyleLbl="node1" presStyleIdx="4" presStyleCnt="5">
        <dgm:presLayoutVars>
          <dgm:bulletEnabled val="1"/>
        </dgm:presLayoutVars>
      </dgm:prSet>
      <dgm:spPr/>
    </dgm:pt>
    <dgm:pt modelId="{ED6E6963-6AC7-4541-AD40-7FE2BBE91126}" type="pres">
      <dgm:prSet presAssocID="{634A435E-DF98-ED4C-A3DD-45D9D008072B}" presName="sibTrans" presStyleLbl="sibTrans2D1" presStyleIdx="4" presStyleCnt="5"/>
      <dgm:spPr/>
    </dgm:pt>
    <dgm:pt modelId="{21ABDB44-F1A1-E448-A363-AC7F91B2BFF6}" type="pres">
      <dgm:prSet presAssocID="{634A435E-DF98-ED4C-A3DD-45D9D008072B}" presName="connectorText" presStyleLbl="sibTrans2D1" presStyleIdx="4" presStyleCnt="5"/>
      <dgm:spPr/>
    </dgm:pt>
  </dgm:ptLst>
  <dgm:cxnLst>
    <dgm:cxn modelId="{73E36901-A404-B34D-BFBA-4F50A6270BA1}" srcId="{261805F1-961C-2243-81C1-86D9987F0039}" destId="{966DBD35-6114-E542-A6B6-F537EB4B3B60}" srcOrd="4" destOrd="0" parTransId="{1B891621-4254-E942-8FB3-D74F19A0F0F4}" sibTransId="{634A435E-DF98-ED4C-A3DD-45D9D008072B}"/>
    <dgm:cxn modelId="{C5EA8003-3774-6C4A-9CCF-287DDD7CCCB3}" type="presOf" srcId="{3A345C16-3034-854D-BCC4-2A10A1AAAA51}" destId="{ACEC3487-F6FF-DF48-AC17-DF24762A10B6}" srcOrd="0" destOrd="0" presId="urn:microsoft.com/office/officeart/2005/8/layout/cycle2"/>
    <dgm:cxn modelId="{8BDB4A0E-0514-514C-976C-0B899D778006}" type="presOf" srcId="{1EF62630-D91B-AA43-BBD8-118595DC7940}" destId="{C26214BD-7F81-E540-8BBD-5F14AF5B4B71}" srcOrd="0" destOrd="0" presId="urn:microsoft.com/office/officeart/2005/8/layout/cycle2"/>
    <dgm:cxn modelId="{B3EF3310-35DC-C847-887C-CC3A11C56672}" srcId="{261805F1-961C-2243-81C1-86D9987F0039}" destId="{D6DA2BF9-9B96-024C-90C5-7AB4E692E2B8}" srcOrd="1" destOrd="0" parTransId="{EBA4707A-D7B7-6049-96D7-D70DD3348D7D}" sibTransId="{0ABC7D8E-4255-6044-8FFB-F1FC28B9EDE2}"/>
    <dgm:cxn modelId="{9C217612-0B22-9243-AF1F-2CBBA1C3FB80}" type="presOf" srcId="{261805F1-961C-2243-81C1-86D9987F0039}" destId="{6A3C13C7-8A2A-324E-AAF8-1DFD0B4B7410}" srcOrd="0" destOrd="0" presId="urn:microsoft.com/office/officeart/2005/8/layout/cycle2"/>
    <dgm:cxn modelId="{E1FEDF36-ADEA-C04B-8CD5-F49DA7EFAD40}" type="presOf" srcId="{3A345C16-3034-854D-BCC4-2A10A1AAAA51}" destId="{9BC1B72B-D647-1249-A6FA-6E66576B3B1B}" srcOrd="1" destOrd="0" presId="urn:microsoft.com/office/officeart/2005/8/layout/cycle2"/>
    <dgm:cxn modelId="{01409E3C-8798-BE4A-87CD-9761E9E14E64}" type="presOf" srcId="{0ABC7D8E-4255-6044-8FFB-F1FC28B9EDE2}" destId="{A8E088E8-61A8-514E-8BAE-5E613B038AF7}" srcOrd="0" destOrd="0" presId="urn:microsoft.com/office/officeart/2005/8/layout/cycle2"/>
    <dgm:cxn modelId="{63CE703E-7DDD-6247-AAC8-848DE2CBA6D5}" type="presOf" srcId="{D6DA2BF9-9B96-024C-90C5-7AB4E692E2B8}" destId="{46F5241A-6965-8641-896F-A03A42671353}" srcOrd="0" destOrd="0" presId="urn:microsoft.com/office/officeart/2005/8/layout/cycle2"/>
    <dgm:cxn modelId="{D03BD45E-6710-1840-AF6C-0CAB396A0635}" type="presOf" srcId="{BCC0D537-8CF1-E143-A5B1-0EA025F5D48B}" destId="{93811EF9-0D97-9B47-A8C4-714EA560A40B}" srcOrd="0" destOrd="0" presId="urn:microsoft.com/office/officeart/2005/8/layout/cycle2"/>
    <dgm:cxn modelId="{ED347C63-6B02-CF4C-B61A-274A6DB1DAA2}" type="presOf" srcId="{DB42B927-6B5B-FD4A-BBCF-0C5513B39613}" destId="{C6C734B3-C26D-0B48-9439-47D036109083}" srcOrd="0" destOrd="0" presId="urn:microsoft.com/office/officeart/2005/8/layout/cycle2"/>
    <dgm:cxn modelId="{CC684370-E9CD-AB49-B2C5-4273C9A6786A}" srcId="{261805F1-961C-2243-81C1-86D9987F0039}" destId="{63A0053E-7DEF-4449-AFF9-4DBD10B5E30A}" srcOrd="2" destOrd="0" parTransId="{01355BC5-FC9D-B64C-8E3A-98778DEBEAB2}" sibTransId="{DB42B927-6B5B-FD4A-BBCF-0C5513B39613}"/>
    <dgm:cxn modelId="{2E9BEC74-5351-7745-A0F3-CFCAC785F055}" srcId="{261805F1-961C-2243-81C1-86D9987F0039}" destId="{BCC0D537-8CF1-E143-A5B1-0EA025F5D48B}" srcOrd="3" destOrd="0" parTransId="{53413ABE-027C-5546-81C0-4BF8D066BCA8}" sibTransId="{3A345C16-3034-854D-BCC4-2A10A1AAAA51}"/>
    <dgm:cxn modelId="{502B5190-108E-E340-8A0B-7D52C336C0C3}" type="presOf" srcId="{DB42B927-6B5B-FD4A-BBCF-0C5513B39613}" destId="{4E6F1126-8E46-194D-A1D2-9377B45BFFBE}" srcOrd="1" destOrd="0" presId="urn:microsoft.com/office/officeart/2005/8/layout/cycle2"/>
    <dgm:cxn modelId="{4EF23C94-C971-3F42-A697-BD58D09F0E92}" type="presOf" srcId="{966DBD35-6114-E542-A6B6-F537EB4B3B60}" destId="{9B2BCD7A-C8FE-6549-8C59-D9097DEEB829}" srcOrd="0" destOrd="0" presId="urn:microsoft.com/office/officeart/2005/8/layout/cycle2"/>
    <dgm:cxn modelId="{558EB8B7-6BAA-2B4A-9E71-550D29CFC30D}" type="presOf" srcId="{634A435E-DF98-ED4C-A3DD-45D9D008072B}" destId="{ED6E6963-6AC7-4541-AD40-7FE2BBE91126}" srcOrd="0" destOrd="0" presId="urn:microsoft.com/office/officeart/2005/8/layout/cycle2"/>
    <dgm:cxn modelId="{314F19D2-AE38-D14F-ACC1-9C11AFC9ADE3}" type="presOf" srcId="{77458AA0-65D6-624B-9F89-4E83919536F9}" destId="{7D8F5D02-C451-C040-8826-4CC5AD55B715}" srcOrd="1" destOrd="0" presId="urn:microsoft.com/office/officeart/2005/8/layout/cycle2"/>
    <dgm:cxn modelId="{E1BA1EE1-46E4-D149-9305-6C5E005A0D50}" type="presOf" srcId="{63A0053E-7DEF-4449-AFF9-4DBD10B5E30A}" destId="{7AFEDC23-5055-254B-96F8-1A07BC11C50D}" srcOrd="0" destOrd="0" presId="urn:microsoft.com/office/officeart/2005/8/layout/cycle2"/>
    <dgm:cxn modelId="{D1962AEC-B3CE-BD42-AD9B-91C5E76B0268}" srcId="{261805F1-961C-2243-81C1-86D9987F0039}" destId="{1EF62630-D91B-AA43-BBD8-118595DC7940}" srcOrd="0" destOrd="0" parTransId="{20CD14B8-89DB-FC44-A6BC-F230E8D32AC8}" sibTransId="{77458AA0-65D6-624B-9F89-4E83919536F9}"/>
    <dgm:cxn modelId="{FA6714EE-F033-3D47-8DD5-2BD9AAFA0228}" type="presOf" srcId="{634A435E-DF98-ED4C-A3DD-45D9D008072B}" destId="{21ABDB44-F1A1-E448-A363-AC7F91B2BFF6}" srcOrd="1" destOrd="0" presId="urn:microsoft.com/office/officeart/2005/8/layout/cycle2"/>
    <dgm:cxn modelId="{C2B487F9-913A-5E46-90B6-4A429A73A45C}" type="presOf" srcId="{0ABC7D8E-4255-6044-8FFB-F1FC28B9EDE2}" destId="{563FE6A9-3AC9-7447-958D-02B702FC3AFD}" srcOrd="1" destOrd="0" presId="urn:microsoft.com/office/officeart/2005/8/layout/cycle2"/>
    <dgm:cxn modelId="{CBEE55FD-41F0-1E48-91BC-72206A52F841}" type="presOf" srcId="{77458AA0-65D6-624B-9F89-4E83919536F9}" destId="{A9C1B840-9E22-3446-A0C5-5E1F3B4D3649}" srcOrd="0" destOrd="0" presId="urn:microsoft.com/office/officeart/2005/8/layout/cycle2"/>
    <dgm:cxn modelId="{3D5338D7-A368-944F-8493-47A6F9445AA6}" type="presParOf" srcId="{6A3C13C7-8A2A-324E-AAF8-1DFD0B4B7410}" destId="{C26214BD-7F81-E540-8BBD-5F14AF5B4B71}" srcOrd="0" destOrd="0" presId="urn:microsoft.com/office/officeart/2005/8/layout/cycle2"/>
    <dgm:cxn modelId="{1F15E9ED-2B8F-354C-BE7B-A31F5552B9C0}" type="presParOf" srcId="{6A3C13C7-8A2A-324E-AAF8-1DFD0B4B7410}" destId="{A9C1B840-9E22-3446-A0C5-5E1F3B4D3649}" srcOrd="1" destOrd="0" presId="urn:microsoft.com/office/officeart/2005/8/layout/cycle2"/>
    <dgm:cxn modelId="{9E39B6D9-8EA4-9748-9F91-B13DBC66B102}" type="presParOf" srcId="{A9C1B840-9E22-3446-A0C5-5E1F3B4D3649}" destId="{7D8F5D02-C451-C040-8826-4CC5AD55B715}" srcOrd="0" destOrd="0" presId="urn:microsoft.com/office/officeart/2005/8/layout/cycle2"/>
    <dgm:cxn modelId="{C982A4EF-84F9-DF45-AF3B-46C89294B8B1}" type="presParOf" srcId="{6A3C13C7-8A2A-324E-AAF8-1DFD0B4B7410}" destId="{46F5241A-6965-8641-896F-A03A42671353}" srcOrd="2" destOrd="0" presId="urn:microsoft.com/office/officeart/2005/8/layout/cycle2"/>
    <dgm:cxn modelId="{78274E13-7F5A-354C-A25C-E30EEFAA4EB7}" type="presParOf" srcId="{6A3C13C7-8A2A-324E-AAF8-1DFD0B4B7410}" destId="{A8E088E8-61A8-514E-8BAE-5E613B038AF7}" srcOrd="3" destOrd="0" presId="urn:microsoft.com/office/officeart/2005/8/layout/cycle2"/>
    <dgm:cxn modelId="{C2D2212C-CEF1-284F-B212-D5879F9FE91E}" type="presParOf" srcId="{A8E088E8-61A8-514E-8BAE-5E613B038AF7}" destId="{563FE6A9-3AC9-7447-958D-02B702FC3AFD}" srcOrd="0" destOrd="0" presId="urn:microsoft.com/office/officeart/2005/8/layout/cycle2"/>
    <dgm:cxn modelId="{4BE1A567-BC03-7A4C-AA00-3C6E6A9EE09C}" type="presParOf" srcId="{6A3C13C7-8A2A-324E-AAF8-1DFD0B4B7410}" destId="{7AFEDC23-5055-254B-96F8-1A07BC11C50D}" srcOrd="4" destOrd="0" presId="urn:microsoft.com/office/officeart/2005/8/layout/cycle2"/>
    <dgm:cxn modelId="{E6DA707B-E7C6-D948-A568-2F074FC322DF}" type="presParOf" srcId="{6A3C13C7-8A2A-324E-AAF8-1DFD0B4B7410}" destId="{C6C734B3-C26D-0B48-9439-47D036109083}" srcOrd="5" destOrd="0" presId="urn:microsoft.com/office/officeart/2005/8/layout/cycle2"/>
    <dgm:cxn modelId="{0FD8F9A3-2657-D347-A195-2976A03C7CED}" type="presParOf" srcId="{C6C734B3-C26D-0B48-9439-47D036109083}" destId="{4E6F1126-8E46-194D-A1D2-9377B45BFFBE}" srcOrd="0" destOrd="0" presId="urn:microsoft.com/office/officeart/2005/8/layout/cycle2"/>
    <dgm:cxn modelId="{28243206-FF58-6E4E-BAE0-722CCCC207E4}" type="presParOf" srcId="{6A3C13C7-8A2A-324E-AAF8-1DFD0B4B7410}" destId="{93811EF9-0D97-9B47-A8C4-714EA560A40B}" srcOrd="6" destOrd="0" presId="urn:microsoft.com/office/officeart/2005/8/layout/cycle2"/>
    <dgm:cxn modelId="{F07C2F14-9A82-284A-AA36-FF79624D623C}" type="presParOf" srcId="{6A3C13C7-8A2A-324E-AAF8-1DFD0B4B7410}" destId="{ACEC3487-F6FF-DF48-AC17-DF24762A10B6}" srcOrd="7" destOrd="0" presId="urn:microsoft.com/office/officeart/2005/8/layout/cycle2"/>
    <dgm:cxn modelId="{84837412-A447-4B42-8451-4CB6802B3403}" type="presParOf" srcId="{ACEC3487-F6FF-DF48-AC17-DF24762A10B6}" destId="{9BC1B72B-D647-1249-A6FA-6E66576B3B1B}" srcOrd="0" destOrd="0" presId="urn:microsoft.com/office/officeart/2005/8/layout/cycle2"/>
    <dgm:cxn modelId="{AE81B004-8D52-2449-AA11-CBF1DF8F5DE7}" type="presParOf" srcId="{6A3C13C7-8A2A-324E-AAF8-1DFD0B4B7410}" destId="{9B2BCD7A-C8FE-6549-8C59-D9097DEEB829}" srcOrd="8" destOrd="0" presId="urn:microsoft.com/office/officeart/2005/8/layout/cycle2"/>
    <dgm:cxn modelId="{68FBCD25-DB81-7A4D-9478-8B43DE15FEB0}" type="presParOf" srcId="{6A3C13C7-8A2A-324E-AAF8-1DFD0B4B7410}" destId="{ED6E6963-6AC7-4541-AD40-7FE2BBE91126}" srcOrd="9" destOrd="0" presId="urn:microsoft.com/office/officeart/2005/8/layout/cycle2"/>
    <dgm:cxn modelId="{B5F52422-913B-0646-B528-976D0B2494BA}" type="presParOf" srcId="{ED6E6963-6AC7-4541-AD40-7FE2BBE91126}" destId="{21ABDB44-F1A1-E448-A363-AC7F91B2BFF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214BD-7F81-E540-8BBD-5F14AF5B4B71}">
      <dsp:nvSpPr>
        <dsp:cNvPr id="0" name=""/>
        <dsp:cNvSpPr/>
      </dsp:nvSpPr>
      <dsp:spPr>
        <a:xfrm>
          <a:off x="1248885" y="524514"/>
          <a:ext cx="1027683" cy="10276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land</a:t>
          </a:r>
        </a:p>
      </dsp:txBody>
      <dsp:txXfrm>
        <a:off x="1399386" y="675015"/>
        <a:ext cx="726681" cy="726681"/>
      </dsp:txXfrm>
    </dsp:sp>
    <dsp:sp modelId="{A9C1B840-9E22-3446-A0C5-5E1F3B4D3649}">
      <dsp:nvSpPr>
        <dsp:cNvPr id="0" name=""/>
        <dsp:cNvSpPr/>
      </dsp:nvSpPr>
      <dsp:spPr>
        <a:xfrm rot="2160000">
          <a:off x="2244092" y="1313914"/>
          <a:ext cx="273205" cy="346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251919" y="1359195"/>
        <a:ext cx="191244" cy="208105"/>
      </dsp:txXfrm>
    </dsp:sp>
    <dsp:sp modelId="{46F5241A-6965-8641-896F-A03A42671353}">
      <dsp:nvSpPr>
        <dsp:cNvPr id="0" name=""/>
        <dsp:cNvSpPr/>
      </dsp:nvSpPr>
      <dsp:spPr>
        <a:xfrm>
          <a:off x="2497332" y="1431564"/>
          <a:ext cx="1027683" cy="10276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history</a:t>
          </a:r>
        </a:p>
      </dsp:txBody>
      <dsp:txXfrm>
        <a:off x="2647833" y="1582065"/>
        <a:ext cx="726681" cy="726681"/>
      </dsp:txXfrm>
    </dsp:sp>
    <dsp:sp modelId="{A8E088E8-61A8-514E-8BAE-5E613B038AF7}">
      <dsp:nvSpPr>
        <dsp:cNvPr id="0" name=""/>
        <dsp:cNvSpPr/>
      </dsp:nvSpPr>
      <dsp:spPr>
        <a:xfrm rot="6480000">
          <a:off x="2638529" y="2498449"/>
          <a:ext cx="273205" cy="346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2692173" y="2528843"/>
        <a:ext cx="191244" cy="208105"/>
      </dsp:txXfrm>
    </dsp:sp>
    <dsp:sp modelId="{7AFEDC23-5055-254B-96F8-1A07BC11C50D}">
      <dsp:nvSpPr>
        <dsp:cNvPr id="0" name=""/>
        <dsp:cNvSpPr/>
      </dsp:nvSpPr>
      <dsp:spPr>
        <a:xfrm>
          <a:off x="2020468" y="2899202"/>
          <a:ext cx="1027683" cy="10276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culture</a:t>
          </a:r>
        </a:p>
      </dsp:txBody>
      <dsp:txXfrm>
        <a:off x="2170969" y="3049703"/>
        <a:ext cx="726681" cy="726681"/>
      </dsp:txXfrm>
    </dsp:sp>
    <dsp:sp modelId="{C6C734B3-C26D-0B48-9439-47D036109083}">
      <dsp:nvSpPr>
        <dsp:cNvPr id="0" name=""/>
        <dsp:cNvSpPr/>
      </dsp:nvSpPr>
      <dsp:spPr>
        <a:xfrm rot="10800000">
          <a:off x="1633857" y="3239622"/>
          <a:ext cx="273205" cy="346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715818" y="3308991"/>
        <a:ext cx="191244" cy="208105"/>
      </dsp:txXfrm>
    </dsp:sp>
    <dsp:sp modelId="{93811EF9-0D97-9B47-A8C4-714EA560A40B}">
      <dsp:nvSpPr>
        <dsp:cNvPr id="0" name=""/>
        <dsp:cNvSpPr/>
      </dsp:nvSpPr>
      <dsp:spPr>
        <a:xfrm>
          <a:off x="477302" y="2899202"/>
          <a:ext cx="1027683" cy="10276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stories</a:t>
          </a:r>
        </a:p>
      </dsp:txBody>
      <dsp:txXfrm>
        <a:off x="627803" y="3049703"/>
        <a:ext cx="726681" cy="726681"/>
      </dsp:txXfrm>
    </dsp:sp>
    <dsp:sp modelId="{ACEC3487-F6FF-DF48-AC17-DF24762A10B6}">
      <dsp:nvSpPr>
        <dsp:cNvPr id="0" name=""/>
        <dsp:cNvSpPr/>
      </dsp:nvSpPr>
      <dsp:spPr>
        <a:xfrm rot="15120000">
          <a:off x="618499" y="2513157"/>
          <a:ext cx="273205" cy="346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672143" y="2621501"/>
        <a:ext cx="191244" cy="208105"/>
      </dsp:txXfrm>
    </dsp:sp>
    <dsp:sp modelId="{9B2BCD7A-C8FE-6549-8C59-D9097DEEB829}">
      <dsp:nvSpPr>
        <dsp:cNvPr id="0" name=""/>
        <dsp:cNvSpPr/>
      </dsp:nvSpPr>
      <dsp:spPr>
        <a:xfrm>
          <a:off x="438" y="1431564"/>
          <a:ext cx="1027683" cy="102768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resources</a:t>
          </a:r>
        </a:p>
      </dsp:txBody>
      <dsp:txXfrm>
        <a:off x="150939" y="1582065"/>
        <a:ext cx="726681" cy="726681"/>
      </dsp:txXfrm>
    </dsp:sp>
    <dsp:sp modelId="{ED6E6963-6AC7-4541-AD40-7FE2BBE91126}">
      <dsp:nvSpPr>
        <dsp:cNvPr id="0" name=""/>
        <dsp:cNvSpPr/>
      </dsp:nvSpPr>
      <dsp:spPr>
        <a:xfrm rot="19440000">
          <a:off x="995645" y="1323004"/>
          <a:ext cx="273205" cy="346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003472" y="1416461"/>
        <a:ext cx="191244" cy="2081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98051-5A72-4449-A37C-CEB992AD82D3}" type="datetimeFigureOut">
              <a:rPr lang="en-US" smtClean="0"/>
              <a:t>3/8/21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A3D87-2D69-8341-8E4E-F880427EAD14}" type="slidenum">
              <a:rPr lang="en-US" smtClean="0"/>
              <a:t>‹#›</a:t>
            </a:fld>
            <a:endParaRPr lang="en-US" dirty="0"/>
          </a:p>
        </p:txBody>
      </p:sp>
    </p:spTree>
    <p:extLst>
      <p:ext uri="{BB962C8B-B14F-4D97-AF65-F5344CB8AC3E}">
        <p14:creationId xmlns:p14="http://schemas.microsoft.com/office/powerpoint/2010/main" val="323323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3088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CACA3-948F-984B-8237-E9E6EB5B35C0}"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294379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34350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46133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207079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7CACA3-948F-984B-8237-E9E6EB5B35C0}" type="datetimeFigureOut">
              <a:rPr lang="en-US" smtClean="0"/>
              <a:t>3/8/21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3729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7CACA3-948F-984B-8237-E9E6EB5B35C0}" type="datetimeFigureOut">
              <a:rPr lang="en-US" smtClean="0"/>
              <a:t>3/8/21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52435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591180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48311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02190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CACA3-948F-984B-8237-E9E6EB5B35C0}" type="datetimeFigureOut">
              <a:rPr lang="en-US" smtClean="0"/>
              <a:t>3/8/21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79177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CACA3-948F-984B-8237-E9E6EB5B35C0}"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392578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7CACA3-948F-984B-8237-E9E6EB5B35C0}" type="datetimeFigureOut">
              <a:rPr lang="en-US" smtClean="0"/>
              <a:t>3/8/21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5434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7CACA3-948F-984B-8237-E9E6EB5B35C0}" type="datetimeFigureOut">
              <a:rPr lang="en-US" smtClean="0"/>
              <a:t>3/8/21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89087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CACA3-948F-984B-8237-E9E6EB5B35C0}" type="datetimeFigureOut">
              <a:rPr lang="en-US" smtClean="0"/>
              <a:t>3/8/21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237665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CACA3-948F-984B-8237-E9E6EB5B35C0}"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36889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CACA3-948F-984B-8237-E9E6EB5B35C0}" type="datetimeFigureOut">
              <a:rPr lang="en-US" smtClean="0"/>
              <a:t>3/8/21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FF59FB-0E22-0A46-AB58-B44537B9BB58}" type="slidenum">
              <a:rPr lang="en-US" smtClean="0"/>
              <a:t>‹#›</a:t>
            </a:fld>
            <a:endParaRPr lang="en-US" dirty="0"/>
          </a:p>
        </p:txBody>
      </p:sp>
    </p:spTree>
    <p:extLst>
      <p:ext uri="{BB962C8B-B14F-4D97-AF65-F5344CB8AC3E}">
        <p14:creationId xmlns:p14="http://schemas.microsoft.com/office/powerpoint/2010/main" val="19830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47CACA3-948F-984B-8237-E9E6EB5B35C0}" type="datetimeFigureOut">
              <a:rPr lang="en-US" smtClean="0"/>
              <a:t>3/8/21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8FF59FB-0E22-0A46-AB58-B44537B9BB58}" type="slidenum">
              <a:rPr lang="en-US" smtClean="0"/>
              <a:t>‹#›</a:t>
            </a:fld>
            <a:endParaRPr lang="en-US" dirty="0"/>
          </a:p>
        </p:txBody>
      </p:sp>
    </p:spTree>
    <p:extLst>
      <p:ext uri="{BB962C8B-B14F-4D97-AF65-F5344CB8AC3E}">
        <p14:creationId xmlns:p14="http://schemas.microsoft.com/office/powerpoint/2010/main" val="172613175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fb.ca/film/indigenous_plant_diva/" TargetMode="External"/><Relationship Id="rId2" Type="http://schemas.openxmlformats.org/officeDocument/2006/relationships/hyperlink" Target="https://www.ictinc.ca/blog/what-does-indigenous-knowledge-mea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boriginalresourcesforteachers.weebly.com/resource-centr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boriginalresourcesforteachers.weebly.com/videos-from-our-dcf.html#cedarharvesting" TargetMode="External"/><Relationship Id="rId2" Type="http://schemas.openxmlformats.org/officeDocument/2006/relationships/hyperlink" Target="https://aboriginalresourcesforteachers.weebly.com/videos-from-our-dcf.html" TargetMode="External"/><Relationship Id="rId1" Type="http://schemas.openxmlformats.org/officeDocument/2006/relationships/slideLayout" Target="../slideLayouts/slideLayout2.xml"/><Relationship Id="rId5" Type="http://schemas.openxmlformats.org/officeDocument/2006/relationships/hyperlink" Target="https://aboriginalresourcesforteachers.weebly.com/videos-from-our-dcf.html#morecedar" TargetMode="External"/><Relationship Id="rId4" Type="http://schemas.openxmlformats.org/officeDocument/2006/relationships/hyperlink" Target="https://aboriginalresourcesforteachers.weebly.com/videos-from-our-dcf.html#Working%20With%20Ceda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erg.ca/IEE/" TargetMode="External"/><Relationship Id="rId2" Type="http://schemas.openxmlformats.org/officeDocument/2006/relationships/hyperlink" Target="https://aboriginalresourcesforteachers.weebly.com/walking-curriculu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boriginalresourcesforteachers.weebl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0A022-0D93-8640-8055-CE6CEE1E9062}"/>
              </a:ext>
            </a:extLst>
          </p:cNvPr>
          <p:cNvSpPr>
            <a:spLocks noGrp="1"/>
          </p:cNvSpPr>
          <p:nvPr>
            <p:ph type="title"/>
          </p:nvPr>
        </p:nvSpPr>
        <p:spPr/>
        <p:txBody>
          <a:bodyPr/>
          <a:lstStyle/>
          <a:p>
            <a:r>
              <a:rPr lang="en-US" dirty="0"/>
              <a:t>Connecting Indigenous Knowledge and Outdoor Learning</a:t>
            </a:r>
          </a:p>
        </p:txBody>
      </p:sp>
      <p:sp>
        <p:nvSpPr>
          <p:cNvPr id="3" name="Content Placeholder 2">
            <a:extLst>
              <a:ext uri="{FF2B5EF4-FFF2-40B4-BE49-F238E27FC236}">
                <a16:creationId xmlns:a16="http://schemas.microsoft.com/office/drawing/2014/main" id="{1DA35668-9824-494E-98C1-4C504D5BD41F}"/>
              </a:ext>
            </a:extLst>
          </p:cNvPr>
          <p:cNvSpPr>
            <a:spLocks noGrp="1"/>
          </p:cNvSpPr>
          <p:nvPr>
            <p:ph idx="1"/>
          </p:nvPr>
        </p:nvSpPr>
        <p:spPr/>
        <p:txBody>
          <a:bodyPr/>
          <a:lstStyle/>
          <a:p>
            <a:pPr marL="0" indent="0">
              <a:buNone/>
            </a:pPr>
            <a:r>
              <a:rPr lang="en-CA" dirty="0"/>
              <a:t>We will talk about:</a:t>
            </a:r>
          </a:p>
          <a:p>
            <a:r>
              <a:rPr lang="en-CA" dirty="0"/>
              <a:t>Pacific Northwest plant Cards</a:t>
            </a:r>
          </a:p>
          <a:p>
            <a:r>
              <a:rPr lang="en-CA" dirty="0"/>
              <a:t>Indigenous stories </a:t>
            </a:r>
          </a:p>
          <a:p>
            <a:r>
              <a:rPr lang="en-CA" dirty="0"/>
              <a:t>Indigenous resources </a:t>
            </a:r>
          </a:p>
          <a:p>
            <a:r>
              <a:rPr lang="en-CA" dirty="0"/>
              <a:t>Engaging Imagination in Ecological Learning (Gillian Judson) and </a:t>
            </a:r>
            <a:r>
              <a:rPr lang="en-CA" dirty="0" err="1"/>
              <a:t>Walkig</a:t>
            </a:r>
            <a:r>
              <a:rPr lang="en-CA" dirty="0"/>
              <a:t> Curriculum</a:t>
            </a:r>
          </a:p>
          <a:p>
            <a:pPr marL="0" indent="0">
              <a:buNone/>
            </a:pPr>
            <a:endParaRPr lang="en-CA" dirty="0"/>
          </a:p>
          <a:p>
            <a:pPr marL="0" indent="0">
              <a:buNone/>
            </a:pPr>
            <a:endParaRPr lang="en-CA" dirty="0"/>
          </a:p>
          <a:p>
            <a:pPr marL="0" indent="0">
              <a:buNone/>
            </a:pPr>
            <a:endParaRPr lang="en-CA" dirty="0"/>
          </a:p>
          <a:p>
            <a:endParaRPr lang="en-US" dirty="0"/>
          </a:p>
        </p:txBody>
      </p:sp>
    </p:spTree>
    <p:extLst>
      <p:ext uri="{BB962C8B-B14F-4D97-AF65-F5344CB8AC3E}">
        <p14:creationId xmlns:p14="http://schemas.microsoft.com/office/powerpoint/2010/main" val="385005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9B42-FD22-C941-B836-7FB4F6178E35}"/>
              </a:ext>
            </a:extLst>
          </p:cNvPr>
          <p:cNvSpPr>
            <a:spLocks noGrp="1"/>
          </p:cNvSpPr>
          <p:nvPr>
            <p:ph type="title"/>
          </p:nvPr>
        </p:nvSpPr>
        <p:spPr/>
        <p:txBody>
          <a:bodyPr/>
          <a:lstStyle/>
          <a:p>
            <a:r>
              <a:rPr lang="en-US" dirty="0"/>
              <a:t>Know what is growing near your school</a:t>
            </a:r>
          </a:p>
        </p:txBody>
      </p:sp>
      <p:sp>
        <p:nvSpPr>
          <p:cNvPr id="3" name="Content Placeholder 2">
            <a:extLst>
              <a:ext uri="{FF2B5EF4-FFF2-40B4-BE49-F238E27FC236}">
                <a16:creationId xmlns:a16="http://schemas.microsoft.com/office/drawing/2014/main" id="{0DFEED0C-26B4-144D-81AC-E721A098E318}"/>
              </a:ext>
            </a:extLst>
          </p:cNvPr>
          <p:cNvSpPr>
            <a:spLocks noGrp="1"/>
          </p:cNvSpPr>
          <p:nvPr>
            <p:ph idx="1"/>
          </p:nvPr>
        </p:nvSpPr>
        <p:spPr/>
        <p:txBody>
          <a:bodyPr/>
          <a:lstStyle/>
          <a:p>
            <a:r>
              <a:rPr lang="en-US" dirty="0"/>
              <a:t>Take time to survey the </a:t>
            </a:r>
            <a:r>
              <a:rPr lang="en-CA" dirty="0"/>
              <a:t>things that are living near or around your school.  There are apps that can help</a:t>
            </a:r>
          </a:p>
          <a:p>
            <a:r>
              <a:rPr lang="en-CA" dirty="0"/>
              <a:t>Use the plant cards to help</a:t>
            </a:r>
          </a:p>
          <a:p>
            <a:r>
              <a:rPr lang="en-CA" dirty="0"/>
              <a:t>After teaching the students to use the plant cards, have them complete a survey (see attached). </a:t>
            </a:r>
          </a:p>
          <a:p>
            <a:r>
              <a:rPr lang="en-CA" dirty="0"/>
              <a:t>Have intermediate students make their own version of the cards for primary aged students.  Use an </a:t>
            </a:r>
            <a:r>
              <a:rPr lang="en-CA" dirty="0" err="1"/>
              <a:t>ipad</a:t>
            </a:r>
            <a:r>
              <a:rPr lang="en-CA" dirty="0"/>
              <a:t> and an app like book creator to create these cards.  </a:t>
            </a:r>
          </a:p>
          <a:p>
            <a:pPr marL="0" indent="0">
              <a:buNone/>
            </a:pPr>
            <a:endParaRPr lang="en-CA" dirty="0"/>
          </a:p>
          <a:p>
            <a:endParaRPr lang="en-CA" dirty="0"/>
          </a:p>
          <a:p>
            <a:endParaRPr lang="en-CA" dirty="0"/>
          </a:p>
          <a:p>
            <a:endParaRPr lang="en-US" dirty="0"/>
          </a:p>
        </p:txBody>
      </p:sp>
    </p:spTree>
    <p:extLst>
      <p:ext uri="{BB962C8B-B14F-4D97-AF65-F5344CB8AC3E}">
        <p14:creationId xmlns:p14="http://schemas.microsoft.com/office/powerpoint/2010/main" val="399745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65C9-9808-5A4F-8B7B-779939DE4A59}"/>
              </a:ext>
            </a:extLst>
          </p:cNvPr>
          <p:cNvSpPr>
            <a:spLocks noGrp="1"/>
          </p:cNvSpPr>
          <p:nvPr>
            <p:ph type="title"/>
          </p:nvPr>
        </p:nvSpPr>
        <p:spPr/>
        <p:txBody>
          <a:bodyPr/>
          <a:lstStyle/>
          <a:p>
            <a:r>
              <a:rPr lang="en-US" dirty="0"/>
              <a:t>What is Indigenous Knowledge?</a:t>
            </a:r>
          </a:p>
        </p:txBody>
      </p:sp>
      <p:sp>
        <p:nvSpPr>
          <p:cNvPr id="3" name="Content Placeholder 2">
            <a:extLst>
              <a:ext uri="{FF2B5EF4-FFF2-40B4-BE49-F238E27FC236}">
                <a16:creationId xmlns:a16="http://schemas.microsoft.com/office/drawing/2014/main" id="{8743F1D8-6DF3-9C4C-84DB-D91A2D6F5287}"/>
              </a:ext>
            </a:extLst>
          </p:cNvPr>
          <p:cNvSpPr>
            <a:spLocks noGrp="1"/>
          </p:cNvSpPr>
          <p:nvPr>
            <p:ph idx="1"/>
          </p:nvPr>
        </p:nvSpPr>
        <p:spPr>
          <a:xfrm>
            <a:off x="1154954" y="2603500"/>
            <a:ext cx="6137097" cy="2929199"/>
          </a:xfrm>
        </p:spPr>
        <p:txBody>
          <a:bodyPr>
            <a:normAutofit/>
          </a:bodyPr>
          <a:lstStyle/>
          <a:p>
            <a:pPr marL="0" indent="0">
              <a:buNone/>
            </a:pPr>
            <a:r>
              <a:rPr lang="en-CA" dirty="0"/>
              <a:t>Another early plant that had to be harvested prior to blooming was the cow-parsnip, also known as “wild rhubarb” or </a:t>
            </a:r>
            <a:r>
              <a:rPr lang="en-CA" dirty="0" err="1"/>
              <a:t>xwtellp</a:t>
            </a:r>
            <a:r>
              <a:rPr lang="en-CA" dirty="0"/>
              <a:t>. The leafstalks and flower buds are a delicacy and can be eaten raw, steamed or roasted. The roots of the water parsnip were also harvested early, have high sugar content and a taste like carrots. Extreme caution is necessary with these “parsnip” plants as they resemble the water-hemlock which is so poisonous that the root powder was used as an arrow poison.</a:t>
            </a:r>
          </a:p>
        </p:txBody>
      </p:sp>
      <p:pic>
        <p:nvPicPr>
          <p:cNvPr id="4" name="Picture 3">
            <a:extLst>
              <a:ext uri="{FF2B5EF4-FFF2-40B4-BE49-F238E27FC236}">
                <a16:creationId xmlns:a16="http://schemas.microsoft.com/office/drawing/2014/main" id="{F1F4ACC3-89B8-4A4D-A36E-7F445FDCF136}"/>
              </a:ext>
            </a:extLst>
          </p:cNvPr>
          <p:cNvPicPr>
            <a:picLocks noChangeAspect="1"/>
          </p:cNvPicPr>
          <p:nvPr/>
        </p:nvPicPr>
        <p:blipFill>
          <a:blip r:embed="rId2"/>
          <a:stretch>
            <a:fillRect/>
          </a:stretch>
        </p:blipFill>
        <p:spPr>
          <a:xfrm>
            <a:off x="8202592" y="2468137"/>
            <a:ext cx="2535306" cy="3416300"/>
          </a:xfrm>
          <a:prstGeom prst="rect">
            <a:avLst/>
          </a:prstGeom>
        </p:spPr>
      </p:pic>
    </p:spTree>
    <p:extLst>
      <p:ext uri="{BB962C8B-B14F-4D97-AF65-F5344CB8AC3E}">
        <p14:creationId xmlns:p14="http://schemas.microsoft.com/office/powerpoint/2010/main" val="411796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6E2C-753C-BC45-980F-7F6581C659D7}"/>
              </a:ext>
            </a:extLst>
          </p:cNvPr>
          <p:cNvSpPr>
            <a:spLocks noGrp="1"/>
          </p:cNvSpPr>
          <p:nvPr>
            <p:ph type="title"/>
          </p:nvPr>
        </p:nvSpPr>
        <p:spPr/>
        <p:txBody>
          <a:bodyPr/>
          <a:lstStyle/>
          <a:p>
            <a:r>
              <a:rPr lang="en-US" dirty="0"/>
              <a:t>Defining Indigenous Knowledge</a:t>
            </a:r>
          </a:p>
        </p:txBody>
      </p:sp>
      <p:sp>
        <p:nvSpPr>
          <p:cNvPr id="3" name="Content Placeholder 2">
            <a:extLst>
              <a:ext uri="{FF2B5EF4-FFF2-40B4-BE49-F238E27FC236}">
                <a16:creationId xmlns:a16="http://schemas.microsoft.com/office/drawing/2014/main" id="{2CACB2CC-DFD2-544B-95BD-C47BFE9CAF78}"/>
              </a:ext>
            </a:extLst>
          </p:cNvPr>
          <p:cNvSpPr>
            <a:spLocks noGrp="1"/>
          </p:cNvSpPr>
          <p:nvPr>
            <p:ph idx="1"/>
          </p:nvPr>
        </p:nvSpPr>
        <p:spPr/>
        <p:txBody>
          <a:bodyPr/>
          <a:lstStyle/>
          <a:p>
            <a:r>
              <a:rPr lang="en-US" dirty="0">
                <a:hlinkClick r:id="rId2"/>
              </a:rPr>
              <a:t>https://www.ictinc.ca/blog/what-does-indigenous-knowledge-mean</a:t>
            </a:r>
            <a:endParaRPr lang="en-US" dirty="0"/>
          </a:p>
          <a:p>
            <a:pPr marL="0" indent="0">
              <a:buNone/>
            </a:pPr>
            <a:endParaRPr lang="en-US" dirty="0"/>
          </a:p>
          <a:p>
            <a:r>
              <a:rPr lang="en-CA" b="1" dirty="0"/>
              <a:t>Indigenous</a:t>
            </a:r>
            <a:r>
              <a:rPr lang="en-CA" dirty="0"/>
              <a:t> peoples have their own ways of knowing, being, valuing and living in this world (Brayboy and Maughan, 2009). </a:t>
            </a:r>
            <a:r>
              <a:rPr lang="en-CA" b="1" dirty="0"/>
              <a:t>Indigenous knowledge</a:t>
            </a:r>
            <a:r>
              <a:rPr lang="en-CA" dirty="0"/>
              <a:t> represents the local and culturally specific </a:t>
            </a:r>
            <a:r>
              <a:rPr lang="en-CA" b="1" dirty="0"/>
              <a:t>knowledge</a:t>
            </a:r>
            <a:r>
              <a:rPr lang="en-CA" dirty="0"/>
              <a:t> of a people that is dynamic, adapting over time and place (</a:t>
            </a:r>
            <a:r>
              <a:rPr lang="en-CA" dirty="0" err="1"/>
              <a:t>Battiste</a:t>
            </a:r>
            <a:r>
              <a:rPr lang="en-CA" dirty="0"/>
              <a:t>, 2005).Oct 16, 2011</a:t>
            </a:r>
          </a:p>
          <a:p>
            <a:r>
              <a:rPr lang="en-CA" dirty="0"/>
              <a:t>The plant Diva video - NFB:  </a:t>
            </a:r>
            <a:r>
              <a:rPr lang="en-CA" dirty="0">
                <a:hlinkClick r:id="rId3"/>
              </a:rPr>
              <a:t>https://www.nfb.ca/film/indigenous_plant_diva/</a:t>
            </a:r>
            <a:endParaRPr lang="en-CA" dirty="0"/>
          </a:p>
          <a:p>
            <a:endParaRPr lang="en-CA" dirty="0"/>
          </a:p>
          <a:p>
            <a:endParaRPr lang="en-US" dirty="0"/>
          </a:p>
        </p:txBody>
      </p:sp>
    </p:spTree>
    <p:extLst>
      <p:ext uri="{BB962C8B-B14F-4D97-AF65-F5344CB8AC3E}">
        <p14:creationId xmlns:p14="http://schemas.microsoft.com/office/powerpoint/2010/main" val="108350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BA5-9E61-FA4B-A8FF-85375EFE6DC3}"/>
              </a:ext>
            </a:extLst>
          </p:cNvPr>
          <p:cNvSpPr>
            <a:spLocks noGrp="1"/>
          </p:cNvSpPr>
          <p:nvPr>
            <p:ph type="title"/>
          </p:nvPr>
        </p:nvSpPr>
        <p:spPr/>
        <p:txBody>
          <a:bodyPr/>
          <a:lstStyle/>
          <a:p>
            <a:r>
              <a:rPr lang="en-US" dirty="0"/>
              <a:t>Connecting Indigenous Knowledge to Story – IK is shared through story</a:t>
            </a:r>
          </a:p>
        </p:txBody>
      </p:sp>
      <p:sp>
        <p:nvSpPr>
          <p:cNvPr id="3" name="Content Placeholder 2">
            <a:extLst>
              <a:ext uri="{FF2B5EF4-FFF2-40B4-BE49-F238E27FC236}">
                <a16:creationId xmlns:a16="http://schemas.microsoft.com/office/drawing/2014/main" id="{A9948203-F930-994A-A27F-CE22C4D36D1B}"/>
              </a:ext>
            </a:extLst>
          </p:cNvPr>
          <p:cNvSpPr>
            <a:spLocks noGrp="1"/>
          </p:cNvSpPr>
          <p:nvPr>
            <p:ph idx="1"/>
          </p:nvPr>
        </p:nvSpPr>
        <p:spPr/>
        <p:txBody>
          <a:bodyPr>
            <a:normAutofit lnSpcReduction="10000"/>
          </a:bodyPr>
          <a:lstStyle/>
          <a:p>
            <a:r>
              <a:rPr lang="en-CA" dirty="0"/>
              <a:t>Number of titles in Strong Stories (Berries of the </a:t>
            </a:r>
            <a:r>
              <a:rPr lang="en-CA" dirty="0" err="1"/>
              <a:t>Dakelh</a:t>
            </a:r>
            <a:r>
              <a:rPr lang="en-CA" dirty="0"/>
              <a:t> Territory, Berry Picking with </a:t>
            </a:r>
            <a:r>
              <a:rPr lang="en-CA" dirty="0" err="1"/>
              <a:t>Atsoo</a:t>
            </a:r>
            <a:r>
              <a:rPr lang="en-CA" dirty="0"/>
              <a:t>, The Story of the Tamarack Tree, Metis and Dandelions, Pemmican Berries, Our Traditional Medicines, The Cedar Tree Our Culture Our Tree, Traditional Berry Picking)</a:t>
            </a:r>
          </a:p>
          <a:p>
            <a:pPr lvl="0"/>
            <a:r>
              <a:rPr lang="en-CA" dirty="0"/>
              <a:t>Cedar: The Tree of Life (Strong Readers:  11- 20 set)</a:t>
            </a:r>
          </a:p>
          <a:p>
            <a:pPr lvl="0"/>
            <a:r>
              <a:rPr lang="en-CA" dirty="0"/>
              <a:t>The  Little Cedar Tree (Strong Readers: Set A: Level 7)</a:t>
            </a:r>
          </a:p>
          <a:p>
            <a:pPr lvl="0"/>
            <a:r>
              <a:rPr lang="en-CA" dirty="0"/>
              <a:t>The Old Cedar Tree (Strong Readers:  Level 15)</a:t>
            </a:r>
          </a:p>
          <a:p>
            <a:pPr marL="0" indent="0">
              <a:buNone/>
            </a:pPr>
            <a:endParaRPr lang="en-CA" dirty="0"/>
          </a:p>
          <a:p>
            <a:pPr marL="0" indent="0">
              <a:buNone/>
            </a:pPr>
            <a:r>
              <a:rPr lang="en-CA" dirty="0"/>
              <a:t>Look on ARC:  </a:t>
            </a:r>
            <a:r>
              <a:rPr lang="en-CA" dirty="0">
                <a:hlinkClick r:id="rId2"/>
              </a:rPr>
              <a:t>https://aboriginalresourcesforteachers.weebly.com/resource-centre.html</a:t>
            </a:r>
            <a:r>
              <a:rPr lang="en-CA" dirty="0"/>
              <a:t> </a:t>
            </a:r>
            <a:endParaRPr lang="en-US" dirty="0"/>
          </a:p>
          <a:p>
            <a:endParaRPr lang="en-US" dirty="0"/>
          </a:p>
        </p:txBody>
      </p:sp>
    </p:spTree>
    <p:extLst>
      <p:ext uri="{BB962C8B-B14F-4D97-AF65-F5344CB8AC3E}">
        <p14:creationId xmlns:p14="http://schemas.microsoft.com/office/powerpoint/2010/main" val="301066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EBD0-25DE-8E42-9D31-8138E022DEBF}"/>
              </a:ext>
            </a:extLst>
          </p:cNvPr>
          <p:cNvSpPr>
            <a:spLocks noGrp="1"/>
          </p:cNvSpPr>
          <p:nvPr>
            <p:ph type="title"/>
          </p:nvPr>
        </p:nvSpPr>
        <p:spPr/>
        <p:txBody>
          <a:bodyPr/>
          <a:lstStyle/>
          <a:p>
            <a:r>
              <a:rPr lang="en-US" dirty="0"/>
              <a:t>More Resources</a:t>
            </a:r>
          </a:p>
        </p:txBody>
      </p:sp>
      <p:sp>
        <p:nvSpPr>
          <p:cNvPr id="3" name="Content Placeholder 2">
            <a:extLst>
              <a:ext uri="{FF2B5EF4-FFF2-40B4-BE49-F238E27FC236}">
                <a16:creationId xmlns:a16="http://schemas.microsoft.com/office/drawing/2014/main" id="{CB0C1D0C-B806-8349-AF0F-37F3A5D459F4}"/>
              </a:ext>
            </a:extLst>
          </p:cNvPr>
          <p:cNvSpPr>
            <a:spLocks noGrp="1"/>
          </p:cNvSpPr>
          <p:nvPr>
            <p:ph idx="1"/>
          </p:nvPr>
        </p:nvSpPr>
        <p:spPr/>
        <p:txBody>
          <a:bodyPr/>
          <a:lstStyle/>
          <a:p>
            <a:r>
              <a:rPr lang="en-US" dirty="0"/>
              <a:t>Stand Like a Cedar – Nicola I. Cam</a:t>
            </a:r>
            <a:r>
              <a:rPr lang="en-CA" dirty="0" err="1"/>
              <a:t>pbell</a:t>
            </a:r>
            <a:endParaRPr lang="en-CA" dirty="0"/>
          </a:p>
          <a:p>
            <a:r>
              <a:rPr lang="en-CA" dirty="0"/>
              <a:t>The Sasquatch, the Fire and the Cedar Baskets – Joseph </a:t>
            </a:r>
            <a:r>
              <a:rPr lang="en-CA" dirty="0" err="1"/>
              <a:t>Dandurand</a:t>
            </a:r>
            <a:endParaRPr lang="en-CA" dirty="0"/>
          </a:p>
          <a:p>
            <a:r>
              <a:rPr lang="en-CA" dirty="0"/>
              <a:t>Acorns for </a:t>
            </a:r>
            <a:r>
              <a:rPr lang="en-CA" dirty="0" err="1"/>
              <a:t>Wilaiya</a:t>
            </a:r>
            <a:r>
              <a:rPr lang="en-CA" dirty="0"/>
              <a:t>, Nadine McSpadden</a:t>
            </a:r>
          </a:p>
          <a:p>
            <a:r>
              <a:rPr lang="en-CA" dirty="0"/>
              <a:t>Can You Hear The Trees Talking – peter </a:t>
            </a:r>
            <a:r>
              <a:rPr lang="en-CA" dirty="0" err="1"/>
              <a:t>Wohlleben</a:t>
            </a:r>
            <a:endParaRPr lang="en-CA" dirty="0"/>
          </a:p>
          <a:p>
            <a:r>
              <a:rPr lang="en-CA" dirty="0"/>
              <a:t>A Walk In the Forest, Maria </a:t>
            </a:r>
            <a:r>
              <a:rPr lang="en-CA" dirty="0" err="1"/>
              <a:t>Dek</a:t>
            </a:r>
            <a:endParaRPr lang="en-CA" dirty="0"/>
          </a:p>
          <a:p>
            <a:r>
              <a:rPr lang="en-CA" dirty="0"/>
              <a:t>The Secret Life of Trees</a:t>
            </a:r>
          </a:p>
          <a:p>
            <a:endParaRPr lang="en-US" dirty="0"/>
          </a:p>
        </p:txBody>
      </p:sp>
    </p:spTree>
    <p:extLst>
      <p:ext uri="{BB962C8B-B14F-4D97-AF65-F5344CB8AC3E}">
        <p14:creationId xmlns:p14="http://schemas.microsoft.com/office/powerpoint/2010/main" val="104297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B024-A579-464C-A074-8D5A66A8B0C1}"/>
              </a:ext>
            </a:extLst>
          </p:cNvPr>
          <p:cNvSpPr>
            <a:spLocks noGrp="1"/>
          </p:cNvSpPr>
          <p:nvPr>
            <p:ph type="title"/>
          </p:nvPr>
        </p:nvSpPr>
        <p:spPr/>
        <p:txBody>
          <a:bodyPr/>
          <a:lstStyle/>
          <a:p>
            <a:r>
              <a:rPr lang="en-US" dirty="0"/>
              <a:t>Some Other Resources  - Trees, </a:t>
            </a:r>
            <a:r>
              <a:rPr lang="en-CA" dirty="0"/>
              <a:t>plants</a:t>
            </a:r>
            <a:endParaRPr lang="en-US" dirty="0"/>
          </a:p>
        </p:txBody>
      </p:sp>
      <p:sp>
        <p:nvSpPr>
          <p:cNvPr id="3" name="Content Placeholder 2">
            <a:extLst>
              <a:ext uri="{FF2B5EF4-FFF2-40B4-BE49-F238E27FC236}">
                <a16:creationId xmlns:a16="http://schemas.microsoft.com/office/drawing/2014/main" id="{A60ED46B-5F05-624F-8DC9-6BBD9FAB193D}"/>
              </a:ext>
            </a:extLst>
          </p:cNvPr>
          <p:cNvSpPr>
            <a:spLocks noGrp="1"/>
          </p:cNvSpPr>
          <p:nvPr>
            <p:ph idx="1"/>
          </p:nvPr>
        </p:nvSpPr>
        <p:spPr/>
        <p:txBody>
          <a:bodyPr>
            <a:normAutofit/>
          </a:bodyPr>
          <a:lstStyle/>
          <a:p>
            <a:r>
              <a:rPr lang="en-US" dirty="0"/>
              <a:t>First Nations Science and Ethnobotany Unit – K – 10</a:t>
            </a:r>
          </a:p>
          <a:p>
            <a:r>
              <a:rPr lang="en-US" dirty="0"/>
              <a:t>Medicines to Help Us Kit (Métis Resource)</a:t>
            </a:r>
          </a:p>
          <a:p>
            <a:r>
              <a:rPr lang="en-US" dirty="0" err="1"/>
              <a:t>Sannich</a:t>
            </a:r>
            <a:r>
              <a:rPr lang="en-US" dirty="0"/>
              <a:t> Ethnobotany, Culturally </a:t>
            </a:r>
            <a:r>
              <a:rPr lang="en-US" dirty="0" err="1"/>
              <a:t>Im</a:t>
            </a:r>
            <a:r>
              <a:rPr lang="en-CA" dirty="0" err="1"/>
              <a:t>portant</a:t>
            </a:r>
            <a:r>
              <a:rPr lang="en-CA" dirty="0"/>
              <a:t> plants of the WSANEC </a:t>
            </a:r>
            <a:r>
              <a:rPr lang="en-US" dirty="0" err="1"/>
              <a:t>Peo</a:t>
            </a:r>
            <a:r>
              <a:rPr lang="en-CA" dirty="0" err="1"/>
              <a:t>ple</a:t>
            </a:r>
            <a:endParaRPr lang="en-US" dirty="0"/>
          </a:p>
          <a:p>
            <a:r>
              <a:rPr lang="en-US" dirty="0"/>
              <a:t>Science First Peoples Teachers Resource (FNESC)</a:t>
            </a:r>
          </a:p>
          <a:p>
            <a:r>
              <a:rPr lang="en-CA" dirty="0"/>
              <a:t>Numerous apps available for plants, trees, mushrooms and more. </a:t>
            </a:r>
          </a:p>
          <a:p>
            <a:r>
              <a:rPr lang="en-CA" dirty="0"/>
              <a:t>Food </a:t>
            </a:r>
            <a:r>
              <a:rPr lang="en-US" dirty="0"/>
              <a:t>Plants of Coastal First </a:t>
            </a:r>
            <a:r>
              <a:rPr lang="en-US" dirty="0" err="1"/>
              <a:t>Peo</a:t>
            </a:r>
            <a:r>
              <a:rPr lang="en-CA" dirty="0" err="1"/>
              <a:t>ples</a:t>
            </a:r>
            <a:r>
              <a:rPr lang="en-CA" dirty="0"/>
              <a:t> by Nancy Turner</a:t>
            </a:r>
          </a:p>
          <a:p>
            <a:r>
              <a:rPr lang="en-CA" dirty="0"/>
              <a:t>Edible and Medicinal Flora of the West Coast by Collin Varner</a:t>
            </a:r>
          </a:p>
          <a:p>
            <a:r>
              <a:rPr lang="en-CA" dirty="0"/>
              <a:t>Pacific Northwest plant Cards</a:t>
            </a:r>
          </a:p>
          <a:p>
            <a:pPr marL="0" indent="0">
              <a:buNone/>
            </a:pPr>
            <a:endParaRPr lang="en-CA" dirty="0"/>
          </a:p>
        </p:txBody>
      </p:sp>
    </p:spTree>
    <p:extLst>
      <p:ext uri="{BB962C8B-B14F-4D97-AF65-F5344CB8AC3E}">
        <p14:creationId xmlns:p14="http://schemas.microsoft.com/office/powerpoint/2010/main" val="30062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6F45-8271-9149-BDAA-470542CAAD2F}"/>
              </a:ext>
            </a:extLst>
          </p:cNvPr>
          <p:cNvSpPr>
            <a:spLocks noGrp="1"/>
          </p:cNvSpPr>
          <p:nvPr>
            <p:ph type="title"/>
          </p:nvPr>
        </p:nvSpPr>
        <p:spPr/>
        <p:txBody>
          <a:bodyPr/>
          <a:lstStyle/>
          <a:p>
            <a:r>
              <a:rPr lang="en-US" dirty="0"/>
              <a:t>DCF  Videos </a:t>
            </a:r>
            <a:r>
              <a:rPr lang="en-US" sz="2400" dirty="0">
                <a:hlinkClick r:id="rId2"/>
              </a:rPr>
              <a:t>https://aboriginalresourcesforteachers.weebly.com/videos-from-our-dcf.html</a:t>
            </a:r>
            <a:br>
              <a:rPr lang="en-US" sz="2400" dirty="0"/>
            </a:br>
            <a:endParaRPr lang="en-US" sz="2400" dirty="0"/>
          </a:p>
        </p:txBody>
      </p:sp>
      <p:sp>
        <p:nvSpPr>
          <p:cNvPr id="3" name="Content Placeholder 2">
            <a:extLst>
              <a:ext uri="{FF2B5EF4-FFF2-40B4-BE49-F238E27FC236}">
                <a16:creationId xmlns:a16="http://schemas.microsoft.com/office/drawing/2014/main" id="{DA2267E6-41B2-8944-BC30-2ACD53472A43}"/>
              </a:ext>
            </a:extLst>
          </p:cNvPr>
          <p:cNvSpPr>
            <a:spLocks noGrp="1"/>
          </p:cNvSpPr>
          <p:nvPr>
            <p:ph idx="1"/>
          </p:nvPr>
        </p:nvSpPr>
        <p:spPr/>
        <p:txBody>
          <a:bodyPr/>
          <a:lstStyle/>
          <a:p>
            <a:pPr lvl="0"/>
            <a:r>
              <a:rPr lang="en-CA" dirty="0"/>
              <a:t>Cedar Harvesting:  </a:t>
            </a:r>
            <a:r>
              <a:rPr lang="en-CA" u="sng" dirty="0">
                <a:hlinkClick r:id="rId3"/>
              </a:rPr>
              <a:t>https://aboriginalresourcesforteachers.weebly.com/videos-from-our-dcf.html#cedarharvesting</a:t>
            </a:r>
            <a:endParaRPr lang="en-CA" dirty="0"/>
          </a:p>
          <a:p>
            <a:pPr lvl="0"/>
            <a:r>
              <a:rPr lang="en-CA" dirty="0"/>
              <a:t>Working with Cedar:  </a:t>
            </a:r>
            <a:r>
              <a:rPr lang="en-CA" u="sng" dirty="0">
                <a:hlinkClick r:id="rId4"/>
              </a:rPr>
              <a:t>https://aboriginalresourcesforteachers.weebly.com/videos-from-our-dcf.html#Working%20With%20Cedar</a:t>
            </a:r>
            <a:endParaRPr lang="en-CA" dirty="0"/>
          </a:p>
          <a:p>
            <a:pPr lvl="0"/>
            <a:r>
              <a:rPr lang="en-CA" dirty="0"/>
              <a:t>More about Cedar: </a:t>
            </a:r>
            <a:r>
              <a:rPr lang="en-CA" u="sng" dirty="0">
                <a:hlinkClick r:id="rId5"/>
              </a:rPr>
              <a:t>https://aboriginalresourcesforteachers.weebly.com/videos-from-our-dcf.html#morecedar</a:t>
            </a:r>
            <a:endParaRPr lang="en-CA" u="sng" dirty="0"/>
          </a:p>
          <a:p>
            <a:pPr marL="0" lvl="0" indent="0">
              <a:buNone/>
            </a:pPr>
            <a:endParaRPr lang="en-CA" dirty="0"/>
          </a:p>
          <a:p>
            <a:endParaRPr lang="en-US" dirty="0"/>
          </a:p>
        </p:txBody>
      </p:sp>
    </p:spTree>
    <p:extLst>
      <p:ext uri="{BB962C8B-B14F-4D97-AF65-F5344CB8AC3E}">
        <p14:creationId xmlns:p14="http://schemas.microsoft.com/office/powerpoint/2010/main" val="2581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2EEB-9646-744C-A564-8C00EE50602D}"/>
              </a:ext>
            </a:extLst>
          </p:cNvPr>
          <p:cNvSpPr>
            <a:spLocks noGrp="1"/>
          </p:cNvSpPr>
          <p:nvPr>
            <p:ph type="title"/>
          </p:nvPr>
        </p:nvSpPr>
        <p:spPr/>
        <p:txBody>
          <a:bodyPr>
            <a:normAutofit fontScale="90000"/>
          </a:bodyPr>
          <a:lstStyle/>
          <a:p>
            <a:r>
              <a:rPr lang="en-US" dirty="0"/>
              <a:t>To carry on this work, ‘A Walking Curriculum’ by Gillian Judson</a:t>
            </a:r>
          </a:p>
        </p:txBody>
      </p:sp>
      <p:sp>
        <p:nvSpPr>
          <p:cNvPr id="3" name="Content Placeholder 2">
            <a:extLst>
              <a:ext uri="{FF2B5EF4-FFF2-40B4-BE49-F238E27FC236}">
                <a16:creationId xmlns:a16="http://schemas.microsoft.com/office/drawing/2014/main" id="{9561BC1A-565A-A949-9925-70510860E5F0}"/>
              </a:ext>
            </a:extLst>
          </p:cNvPr>
          <p:cNvSpPr>
            <a:spLocks noGrp="1"/>
          </p:cNvSpPr>
          <p:nvPr>
            <p:ph idx="1"/>
          </p:nvPr>
        </p:nvSpPr>
        <p:spPr/>
        <p:txBody>
          <a:bodyPr>
            <a:normAutofit/>
          </a:bodyPr>
          <a:lstStyle/>
          <a:p>
            <a:pPr marL="0" indent="0">
              <a:buNone/>
            </a:pPr>
            <a:r>
              <a:rPr lang="en-US" dirty="0"/>
              <a:t>Evoking Wonder and Developing Sense of Place</a:t>
            </a:r>
          </a:p>
          <a:p>
            <a:r>
              <a:rPr lang="en-US" dirty="0"/>
              <a:t>Later, we will address ‘connecting place’ from an Indigenous Perspective.  </a:t>
            </a:r>
          </a:p>
          <a:p>
            <a:r>
              <a:rPr lang="en-US" dirty="0"/>
              <a:t>When students connect to ‘place’, they develop a desire to serve as stewards of the land. </a:t>
            </a:r>
          </a:p>
          <a:p>
            <a:r>
              <a:rPr lang="en-US" dirty="0"/>
              <a:t>become familiar with all the plants, animals, birds, trees, and ecosystems living within that ‘place’.</a:t>
            </a:r>
          </a:p>
          <a:p>
            <a:r>
              <a:rPr lang="en-US" dirty="0"/>
              <a:t>Become keenly aware of the small changes that occur based on time of year, human impact</a:t>
            </a:r>
          </a:p>
          <a:p>
            <a:r>
              <a:rPr lang="en-US" dirty="0"/>
              <a:t>Most importantly, they can create their own stories related to this place.  </a:t>
            </a:r>
          </a:p>
          <a:p>
            <a:endParaRPr lang="en-CA" dirty="0"/>
          </a:p>
          <a:p>
            <a:endParaRPr lang="en-US" dirty="0"/>
          </a:p>
        </p:txBody>
      </p:sp>
    </p:spTree>
    <p:extLst>
      <p:ext uri="{BB962C8B-B14F-4D97-AF65-F5344CB8AC3E}">
        <p14:creationId xmlns:p14="http://schemas.microsoft.com/office/powerpoint/2010/main" val="121191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A281-EC86-EC41-98E5-5F90152217AB}"/>
              </a:ext>
            </a:extLst>
          </p:cNvPr>
          <p:cNvSpPr>
            <a:spLocks noGrp="1"/>
          </p:cNvSpPr>
          <p:nvPr>
            <p:ph type="title"/>
          </p:nvPr>
        </p:nvSpPr>
        <p:spPr>
          <a:xfrm>
            <a:off x="838200" y="365125"/>
            <a:ext cx="10515600" cy="1660445"/>
          </a:xfrm>
        </p:spPr>
        <p:txBody>
          <a:bodyPr>
            <a:normAutofit/>
          </a:bodyPr>
          <a:lstStyle/>
          <a:p>
            <a:r>
              <a:rPr lang="en-US" sz="3200" dirty="0"/>
              <a:t>Why the Walking Curriculum?  The Walking Curriculum …</a:t>
            </a:r>
          </a:p>
        </p:txBody>
      </p:sp>
      <p:sp>
        <p:nvSpPr>
          <p:cNvPr id="3" name="Content Placeholder 2">
            <a:extLst>
              <a:ext uri="{FF2B5EF4-FFF2-40B4-BE49-F238E27FC236}">
                <a16:creationId xmlns:a16="http://schemas.microsoft.com/office/drawing/2014/main" id="{0967126B-485F-BF4C-A782-9186354A835E}"/>
              </a:ext>
            </a:extLst>
          </p:cNvPr>
          <p:cNvSpPr>
            <a:spLocks noGrp="1"/>
          </p:cNvSpPr>
          <p:nvPr>
            <p:ph idx="1"/>
          </p:nvPr>
        </p:nvSpPr>
        <p:spPr/>
        <p:txBody>
          <a:bodyPr/>
          <a:lstStyle/>
          <a:p>
            <a:r>
              <a:rPr lang="en-US" dirty="0"/>
              <a:t>engages the body, emotions and imagination in ways that can increase students’ familiarity with the local natural context in which they go to school;</a:t>
            </a:r>
          </a:p>
          <a:p>
            <a:r>
              <a:rPr lang="en-US" dirty="0"/>
              <a:t>increase students’ attention to detail and their attunement with Place;</a:t>
            </a:r>
          </a:p>
          <a:p>
            <a:r>
              <a:rPr lang="en-US" dirty="0"/>
              <a:t>connects Place-based learning activities with cross-curricular goals;</a:t>
            </a:r>
          </a:p>
          <a:p>
            <a:r>
              <a:rPr lang="en-US" dirty="0"/>
              <a:t>serves as examples for your own, Place-inspired teaching ideas. (pg. 3)</a:t>
            </a:r>
          </a:p>
        </p:txBody>
      </p:sp>
    </p:spTree>
    <p:extLst>
      <p:ext uri="{BB962C8B-B14F-4D97-AF65-F5344CB8AC3E}">
        <p14:creationId xmlns:p14="http://schemas.microsoft.com/office/powerpoint/2010/main" val="254621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5A4B-BB84-8046-A9FA-D1E6F209BCC7}"/>
              </a:ext>
            </a:extLst>
          </p:cNvPr>
          <p:cNvSpPr>
            <a:spLocks noGrp="1"/>
          </p:cNvSpPr>
          <p:nvPr>
            <p:ph type="title"/>
          </p:nvPr>
        </p:nvSpPr>
        <p:spPr/>
        <p:txBody>
          <a:bodyPr/>
          <a:lstStyle/>
          <a:p>
            <a:r>
              <a:rPr lang="en-US" dirty="0"/>
              <a:t>Roots in Imaginative Education</a:t>
            </a:r>
          </a:p>
        </p:txBody>
      </p:sp>
      <p:pic>
        <p:nvPicPr>
          <p:cNvPr id="6" name="Picture 5">
            <a:extLst>
              <a:ext uri="{FF2B5EF4-FFF2-40B4-BE49-F238E27FC236}">
                <a16:creationId xmlns:a16="http://schemas.microsoft.com/office/drawing/2014/main" id="{29D1366D-85A4-A94E-AD00-0CBD23E248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2752" y="2248525"/>
            <a:ext cx="8664935" cy="4446349"/>
          </a:xfrm>
          <a:prstGeom prst="rect">
            <a:avLst/>
          </a:prstGeom>
        </p:spPr>
      </p:pic>
    </p:spTree>
    <p:extLst>
      <p:ext uri="{BB962C8B-B14F-4D97-AF65-F5344CB8AC3E}">
        <p14:creationId xmlns:p14="http://schemas.microsoft.com/office/powerpoint/2010/main" val="54139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C7DB-D9D6-1F47-B753-20016BCB3F48}"/>
              </a:ext>
            </a:extLst>
          </p:cNvPr>
          <p:cNvSpPr>
            <a:spLocks noGrp="1"/>
          </p:cNvSpPr>
          <p:nvPr>
            <p:ph type="title"/>
          </p:nvPr>
        </p:nvSpPr>
        <p:spPr/>
        <p:txBody>
          <a:bodyPr/>
          <a:lstStyle/>
          <a:p>
            <a:r>
              <a:rPr lang="en-US" dirty="0"/>
              <a:t>Acknowledging Territories:  Why?</a:t>
            </a:r>
          </a:p>
        </p:txBody>
      </p:sp>
      <p:sp>
        <p:nvSpPr>
          <p:cNvPr id="3" name="Content Placeholder 2">
            <a:extLst>
              <a:ext uri="{FF2B5EF4-FFF2-40B4-BE49-F238E27FC236}">
                <a16:creationId xmlns:a16="http://schemas.microsoft.com/office/drawing/2014/main" id="{0CE075F7-6FAC-2243-BB82-9DBCBC39AA14}"/>
              </a:ext>
            </a:extLst>
          </p:cNvPr>
          <p:cNvSpPr>
            <a:spLocks noGrp="1"/>
          </p:cNvSpPr>
          <p:nvPr>
            <p:ph idx="1"/>
          </p:nvPr>
        </p:nvSpPr>
        <p:spPr>
          <a:xfrm>
            <a:off x="4197246" y="2576326"/>
            <a:ext cx="7436640" cy="3959386"/>
          </a:xfrm>
        </p:spPr>
        <p:txBody>
          <a:bodyPr>
            <a:normAutofit fontScale="62500" lnSpcReduction="20000"/>
          </a:bodyPr>
          <a:lstStyle/>
          <a:p>
            <a:pPr marL="0" indent="0">
              <a:buNone/>
            </a:pPr>
            <a:r>
              <a:rPr lang="en-CA" sz="2600" dirty="0"/>
              <a:t>We do land acknowledgements to let our audience know that we understand that the lands our schools reside on, were never given up.  The Katzie, the Semiahmoo and the Kwantlen First Nations have called their territories home since time immemorial.  This means that their stories, their resources, their histories and their Indigenous knowledge all connect to this land.  They know this land intimately because they and all their ancestors have always lived here.  They are intimately connected with the life cycle of the animals and all things in nature within their territories.  They know sustainable harvesting practices and know how to navigate their territories.  </a:t>
            </a:r>
            <a:br>
              <a:rPr lang="en-CA" sz="2600" dirty="0"/>
            </a:br>
            <a:r>
              <a:rPr lang="en-CA" sz="2600" dirty="0"/>
              <a:t> </a:t>
            </a:r>
            <a:br>
              <a:rPr lang="en-CA" sz="2600" dirty="0"/>
            </a:br>
            <a:r>
              <a:rPr lang="en-CA" sz="2600" dirty="0"/>
              <a:t>Some land acknowledgements are beginning to include the language spoken by the First Nation communities that call this land home.  You can opt to do this.  The Katzie speak the downriver dialect of </a:t>
            </a:r>
            <a:r>
              <a:rPr lang="en-CA" sz="2600" b="1" dirty="0"/>
              <a:t>Halq</a:t>
            </a:r>
            <a:r>
              <a:rPr lang="en-CA" sz="2600" dirty="0"/>
              <a:t>'eméylem.  The Semiahmoo First Nation speak two languages, the Sencoten language and the Lummi language.  The Kwantlen First Nations speak </a:t>
            </a:r>
            <a:r>
              <a:rPr lang="en-CA" sz="2600" b="1" dirty="0"/>
              <a:t>Halkomelem.</a:t>
            </a:r>
            <a:br>
              <a:rPr lang="en-CA" sz="2600" dirty="0"/>
            </a:br>
            <a:r>
              <a:rPr lang="en-CA" dirty="0"/>
              <a:t> </a:t>
            </a:r>
          </a:p>
          <a:p>
            <a:pPr marL="0" indent="0">
              <a:buNone/>
            </a:pPr>
            <a:r>
              <a:rPr lang="en-CA" dirty="0"/>
              <a:t>When possible, don’t read the script.  </a:t>
            </a:r>
            <a:endParaRPr lang="en-US" dirty="0"/>
          </a:p>
        </p:txBody>
      </p:sp>
      <p:graphicFrame>
        <p:nvGraphicFramePr>
          <p:cNvPr id="6" name="Content Placeholder 3">
            <a:extLst>
              <a:ext uri="{FF2B5EF4-FFF2-40B4-BE49-F238E27FC236}">
                <a16:creationId xmlns:a16="http://schemas.microsoft.com/office/drawing/2014/main" id="{35CDFA37-17C5-BF40-A269-19DC51608717}"/>
              </a:ext>
            </a:extLst>
          </p:cNvPr>
          <p:cNvGraphicFramePr>
            <a:graphicFrameLocks/>
          </p:cNvGraphicFramePr>
          <p:nvPr>
            <p:extLst>
              <p:ext uri="{D42A27DB-BD31-4B8C-83A1-F6EECF244321}">
                <p14:modId xmlns:p14="http://schemas.microsoft.com/office/powerpoint/2010/main" val="4080360175"/>
              </p:ext>
            </p:extLst>
          </p:nvPr>
        </p:nvGraphicFramePr>
        <p:xfrm>
          <a:off x="409936" y="1555861"/>
          <a:ext cx="3525455" cy="44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66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DC4B-35EB-A744-A091-C7B77632DFB7}"/>
              </a:ext>
            </a:extLst>
          </p:cNvPr>
          <p:cNvSpPr>
            <a:spLocks noGrp="1"/>
          </p:cNvSpPr>
          <p:nvPr>
            <p:ph type="title"/>
          </p:nvPr>
        </p:nvSpPr>
        <p:spPr>
          <a:xfrm>
            <a:off x="1154954" y="605118"/>
            <a:ext cx="8761413" cy="1075514"/>
          </a:xfrm>
        </p:spPr>
        <p:txBody>
          <a:bodyPr/>
          <a:lstStyle/>
          <a:p>
            <a:r>
              <a:rPr lang="en-US" dirty="0"/>
              <a:t>Indigenizing Sense of </a:t>
            </a:r>
            <a:r>
              <a:rPr lang="en-CA" dirty="0"/>
              <a:t>P</a:t>
            </a:r>
            <a:r>
              <a:rPr lang="en-US" dirty="0"/>
              <a:t>lace</a:t>
            </a:r>
            <a:br>
              <a:rPr lang="en-US" dirty="0"/>
            </a:br>
            <a:r>
              <a:rPr lang="en-US" dirty="0"/>
              <a:t>FNESC Science First </a:t>
            </a:r>
            <a:r>
              <a:rPr lang="en-CA" dirty="0"/>
              <a:t>Peoples (5-9)</a:t>
            </a:r>
            <a:endParaRPr lang="en-US" dirty="0"/>
          </a:p>
        </p:txBody>
      </p:sp>
      <p:sp>
        <p:nvSpPr>
          <p:cNvPr id="3" name="Content Placeholder 2">
            <a:extLst>
              <a:ext uri="{FF2B5EF4-FFF2-40B4-BE49-F238E27FC236}">
                <a16:creationId xmlns:a16="http://schemas.microsoft.com/office/drawing/2014/main" id="{A8AE1768-9F93-014E-B036-24888A35D733}"/>
              </a:ext>
            </a:extLst>
          </p:cNvPr>
          <p:cNvSpPr>
            <a:spLocks noGrp="1"/>
          </p:cNvSpPr>
          <p:nvPr>
            <p:ph idx="1"/>
          </p:nvPr>
        </p:nvSpPr>
        <p:spPr>
          <a:xfrm>
            <a:off x="548709" y="2518920"/>
            <a:ext cx="10745499" cy="4187686"/>
          </a:xfrm>
        </p:spPr>
        <p:txBody>
          <a:bodyPr>
            <a:normAutofit fontScale="70000" lnSpcReduction="20000"/>
          </a:bodyPr>
          <a:lstStyle/>
          <a:p>
            <a:pPr marL="0" indent="0">
              <a:buNone/>
            </a:pPr>
            <a:r>
              <a:rPr lang="en-CA" dirty="0"/>
              <a:t>Connection with place, with the land, is the foundation of Indigenous Knowledge. This means that each Indigenous group holds unique world views, technologies and pedagogies according to their environment and territories. Indigenous knowledge, passed on through the generations, was essential for survival. Survival for First Peoples depended on and depends on their particular knowledge of the land, their unique relationship with the environment, and their shared values and practices through which they made sense of the world. </a:t>
            </a:r>
          </a:p>
          <a:p>
            <a:pPr marL="0" indent="0">
              <a:buNone/>
            </a:pPr>
            <a:r>
              <a:rPr lang="en-CA" dirty="0"/>
              <a:t>The concept of Place goes far beyond the physical space. It includes a crucial Sense of Place, the memories, emotions, histories, spiritualities that bind the people to the land. </a:t>
            </a:r>
          </a:p>
          <a:p>
            <a:pPr marL="0" indent="0">
              <a:buNone/>
            </a:pPr>
            <a:r>
              <a:rPr lang="en-CA" dirty="0"/>
              <a:t>Five concepts of place have been identified, common to most First Peoples: </a:t>
            </a:r>
          </a:p>
          <a:p>
            <a:r>
              <a:rPr lang="en-CA" dirty="0"/>
              <a:t>Place is multidimensional. More than the geographical space, it also holds cultural, emotional and spiritual spaces which cannot be divided into parts. </a:t>
            </a:r>
          </a:p>
          <a:p>
            <a:r>
              <a:rPr lang="en-CA" dirty="0"/>
              <a:t>Place is a relationship. All life is interrelated. </a:t>
            </a:r>
          </a:p>
          <a:p>
            <a:r>
              <a:rPr lang="en-CA" dirty="0"/>
              <a:t>Place is experiential. Experiences a person has on the land give it meaning. </a:t>
            </a:r>
          </a:p>
          <a:p>
            <a:r>
              <a:rPr lang="en-CA" dirty="0"/>
              <a:t>Place is local. While there are commonalities, each First Nation has a unique, </a:t>
            </a:r>
          </a:p>
          <a:p>
            <a:r>
              <a:rPr lang="en-CA" dirty="0"/>
              <a:t>local understanding of Place. </a:t>
            </a:r>
          </a:p>
          <a:p>
            <a:r>
              <a:rPr lang="en-CA" dirty="0"/>
              <a:t>Place is land-based. Land is interconnected and essential to all aspects of culture. </a:t>
            </a:r>
          </a:p>
          <a:p>
            <a:pPr marL="0" indent="0">
              <a:buNone/>
            </a:pPr>
            <a:r>
              <a:rPr lang="en-CA" dirty="0"/>
              <a:t>Making connections with place in science curricula is an integral part of bringing Indigenous science into the classroom. That means including experiential learning in local natural and cultural situations.</a:t>
            </a:r>
            <a:br>
              <a:rPr lang="en-CA" dirty="0"/>
            </a:br>
            <a:endParaRPr lang="en-CA" dirty="0"/>
          </a:p>
          <a:p>
            <a:endParaRPr lang="en-US" dirty="0"/>
          </a:p>
        </p:txBody>
      </p:sp>
    </p:spTree>
    <p:extLst>
      <p:ext uri="{BB962C8B-B14F-4D97-AF65-F5344CB8AC3E}">
        <p14:creationId xmlns:p14="http://schemas.microsoft.com/office/powerpoint/2010/main" val="424068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AF8D-012B-354F-B5A0-95740D6C5843}"/>
              </a:ext>
            </a:extLst>
          </p:cNvPr>
          <p:cNvSpPr>
            <a:spLocks noGrp="1"/>
          </p:cNvSpPr>
          <p:nvPr>
            <p:ph type="title"/>
          </p:nvPr>
        </p:nvSpPr>
        <p:spPr/>
        <p:txBody>
          <a:bodyPr/>
          <a:lstStyle/>
          <a:p>
            <a:r>
              <a:rPr lang="en-US" dirty="0"/>
              <a:t>Where to start?  Teach how to walk first:</a:t>
            </a:r>
          </a:p>
        </p:txBody>
      </p:sp>
      <p:sp>
        <p:nvSpPr>
          <p:cNvPr id="3" name="Content Placeholder 2">
            <a:extLst>
              <a:ext uri="{FF2B5EF4-FFF2-40B4-BE49-F238E27FC236}">
                <a16:creationId xmlns:a16="http://schemas.microsoft.com/office/drawing/2014/main" id="{78E7A1D4-018C-774E-8D47-10257D8E1BD5}"/>
              </a:ext>
            </a:extLst>
          </p:cNvPr>
          <p:cNvSpPr>
            <a:spLocks noGrp="1"/>
          </p:cNvSpPr>
          <p:nvPr>
            <p:ph idx="1"/>
          </p:nvPr>
        </p:nvSpPr>
        <p:spPr>
          <a:xfrm>
            <a:off x="1122830" y="2348857"/>
            <a:ext cx="8825659" cy="3416300"/>
          </a:xfrm>
        </p:spPr>
        <p:txBody>
          <a:bodyPr>
            <a:normAutofit fontScale="92500" lnSpcReduction="10000"/>
          </a:bodyPr>
          <a:lstStyle/>
          <a:p>
            <a:pPr>
              <a:buFont typeface="+mj-lt"/>
              <a:buAutoNum type="arabicPeriod"/>
            </a:pPr>
            <a:r>
              <a:rPr lang="en-US" dirty="0"/>
              <a:t>Take a walk with no instruction.  Ask what they saw.  Most won’t remember much.  We miss 99% of what is around us. </a:t>
            </a:r>
          </a:p>
          <a:p>
            <a:pPr>
              <a:buFont typeface="+mj-lt"/>
              <a:buAutoNum type="arabicPeriod"/>
            </a:pPr>
            <a:r>
              <a:rPr lang="en-US" dirty="0"/>
              <a:t>Set the ‘tone’ for the walk by reminding them the purpose of the walk.  </a:t>
            </a:r>
          </a:p>
          <a:p>
            <a:pPr>
              <a:buFont typeface="+mj-lt"/>
              <a:buAutoNum type="arabicPeriod"/>
            </a:pPr>
            <a:r>
              <a:rPr lang="en-US" dirty="0"/>
              <a:t>Debrief the walk when you return.</a:t>
            </a:r>
          </a:p>
          <a:p>
            <a:pPr>
              <a:buFont typeface="+mj-lt"/>
              <a:buAutoNum type="arabicPeriod"/>
            </a:pPr>
            <a:r>
              <a:rPr lang="en-US" dirty="0"/>
              <a:t>Do the walk again but this time give them a guiding question. </a:t>
            </a:r>
          </a:p>
          <a:p>
            <a:pPr marL="0" indent="0">
              <a:buNone/>
            </a:pPr>
            <a:endParaRPr lang="en-US" b="1" dirty="0"/>
          </a:p>
          <a:p>
            <a:pPr marL="0" indent="0">
              <a:buNone/>
            </a:pPr>
            <a:r>
              <a:rPr lang="en-US" b="1" dirty="0"/>
              <a:t>Birds Eye View Walk</a:t>
            </a:r>
          </a:p>
          <a:p>
            <a:pPr marL="0" indent="0">
              <a:buNone/>
            </a:pPr>
            <a:r>
              <a:rPr lang="en-US" dirty="0"/>
              <a:t>Imagine they are one of the many birds they’ve seen in the trees near the school.  Ask students to describe how this place can be described as safe and dangerous, hidden and exposed, high &amp; low, closed and open (binary opposites)</a:t>
            </a:r>
          </a:p>
        </p:txBody>
      </p:sp>
    </p:spTree>
    <p:extLst>
      <p:ext uri="{BB962C8B-B14F-4D97-AF65-F5344CB8AC3E}">
        <p14:creationId xmlns:p14="http://schemas.microsoft.com/office/powerpoint/2010/main" val="111665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DAFD-04B5-0849-9BB9-E5468DD80258}"/>
              </a:ext>
            </a:extLst>
          </p:cNvPr>
          <p:cNvSpPr>
            <a:spLocks noGrp="1"/>
          </p:cNvSpPr>
          <p:nvPr>
            <p:ph type="title"/>
          </p:nvPr>
        </p:nvSpPr>
        <p:spPr/>
        <p:txBody>
          <a:bodyPr/>
          <a:lstStyle/>
          <a:p>
            <a:r>
              <a:rPr lang="en-US" dirty="0"/>
              <a:t>Example:  What’s Under Foot</a:t>
            </a:r>
          </a:p>
        </p:txBody>
      </p:sp>
      <p:sp>
        <p:nvSpPr>
          <p:cNvPr id="3" name="Content Placeholder 2">
            <a:extLst>
              <a:ext uri="{FF2B5EF4-FFF2-40B4-BE49-F238E27FC236}">
                <a16:creationId xmlns:a16="http://schemas.microsoft.com/office/drawing/2014/main" id="{BB7ACDC2-E2DF-F144-B5DB-FA57A571ECD1}"/>
              </a:ext>
            </a:extLst>
          </p:cNvPr>
          <p:cNvSpPr>
            <a:spLocks noGrp="1"/>
          </p:cNvSpPr>
          <p:nvPr>
            <p:ph idx="1"/>
          </p:nvPr>
        </p:nvSpPr>
        <p:spPr/>
        <p:txBody>
          <a:bodyPr/>
          <a:lstStyle/>
          <a:p>
            <a:r>
              <a:rPr lang="en-US" dirty="0"/>
              <a:t>What do you notice about the world you are walking on?  What is under your feel?</a:t>
            </a:r>
            <a:br>
              <a:rPr lang="en-US" dirty="0"/>
            </a:br>
            <a:br>
              <a:rPr lang="en-US" dirty="0"/>
            </a:br>
            <a:endParaRPr lang="en-US" dirty="0"/>
          </a:p>
          <a:p>
            <a:pPr marL="0" indent="0">
              <a:buNone/>
            </a:pPr>
            <a:r>
              <a:rPr lang="en-US" dirty="0"/>
              <a:t>“Cognitive Tool:  Everything, eventually, goes back to the Earth – so what really have you been walking on?  </a:t>
            </a:r>
            <a:r>
              <a:rPr lang="en-US" b="1" dirty="0"/>
              <a:t>The remains of ancestors?</a:t>
            </a:r>
            <a:r>
              <a:rPr lang="en-US" dirty="0"/>
              <a:t>  The dampness of water that was once in an ocean far away?  Imagine that with each step </a:t>
            </a:r>
            <a:r>
              <a:rPr lang="en-US" b="1" dirty="0"/>
              <a:t>a ghost escapes.  What ghosts of flora float around you</a:t>
            </a:r>
            <a:r>
              <a:rPr lang="en-US" dirty="0"/>
              <a:t>?”   pg. 19</a:t>
            </a:r>
            <a:br>
              <a:rPr lang="en-US" dirty="0"/>
            </a:br>
            <a:br>
              <a:rPr lang="en-US" dirty="0"/>
            </a:br>
            <a:r>
              <a:rPr lang="en-US" dirty="0"/>
              <a:t>Would you change how this is written?  Why?  How might you modify the purpose of the walk?</a:t>
            </a:r>
          </a:p>
        </p:txBody>
      </p:sp>
    </p:spTree>
    <p:extLst>
      <p:ext uri="{BB962C8B-B14F-4D97-AF65-F5344CB8AC3E}">
        <p14:creationId xmlns:p14="http://schemas.microsoft.com/office/powerpoint/2010/main" val="147662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2C25-E508-6E4F-AB27-066363F3F0B8}"/>
              </a:ext>
            </a:extLst>
          </p:cNvPr>
          <p:cNvSpPr>
            <a:spLocks noGrp="1"/>
          </p:cNvSpPr>
          <p:nvPr>
            <p:ph type="title"/>
          </p:nvPr>
        </p:nvSpPr>
        <p:spPr/>
        <p:txBody>
          <a:bodyPr/>
          <a:lstStyle/>
          <a:p>
            <a:r>
              <a:rPr lang="en-US" dirty="0"/>
              <a:t>Exam</a:t>
            </a:r>
            <a:r>
              <a:rPr lang="en-CA" dirty="0" err="1"/>
              <a:t>ple</a:t>
            </a:r>
            <a:r>
              <a:rPr lang="en-CA" dirty="0"/>
              <a:t>:  Tracks, prints and marks walk</a:t>
            </a:r>
            <a:endParaRPr lang="en-US" dirty="0"/>
          </a:p>
        </p:txBody>
      </p:sp>
      <p:sp>
        <p:nvSpPr>
          <p:cNvPr id="3" name="Content Placeholder 2">
            <a:extLst>
              <a:ext uri="{FF2B5EF4-FFF2-40B4-BE49-F238E27FC236}">
                <a16:creationId xmlns:a16="http://schemas.microsoft.com/office/drawing/2014/main" id="{2DF28AFA-804A-FC47-B858-06B2E810B79D}"/>
              </a:ext>
            </a:extLst>
          </p:cNvPr>
          <p:cNvSpPr>
            <a:spLocks noGrp="1"/>
          </p:cNvSpPr>
          <p:nvPr>
            <p:ph idx="1"/>
          </p:nvPr>
        </p:nvSpPr>
        <p:spPr/>
        <p:txBody>
          <a:bodyPr>
            <a:normAutofit fontScale="92500" lnSpcReduction="10000"/>
          </a:bodyPr>
          <a:lstStyle/>
          <a:p>
            <a:r>
              <a:rPr lang="en-CA" b="1" dirty="0"/>
              <a:t>Guiding Questions: </a:t>
            </a:r>
            <a:r>
              <a:rPr lang="en-CA" dirty="0"/>
              <a:t>What evidence of other life can you find? Observe the imprints of animal life on your walk. What do those imprints tell you about the place? </a:t>
            </a:r>
          </a:p>
          <a:p>
            <a:r>
              <a:rPr lang="en-CA" b="1" dirty="0"/>
              <a:t>Indigenous Connections: </a:t>
            </a:r>
            <a:r>
              <a:rPr lang="en-CA" dirty="0"/>
              <a:t>Prior to contact, First Peoples harvested their food from the land. They knew the migration patterns of animals and were able to track their movement through observation. Animal trails are one way of detecting the movement of animals. Observing animal tracks is another way to determine the presence of animals. How do you think First Peoples learned about the migration of animals? What else do you think they might have learned while observing animals (they observed what animals ate – if the animals did not get sick from eating a berry or a plant, then it might be considered safe to eat)? </a:t>
            </a:r>
          </a:p>
          <a:p>
            <a:r>
              <a:rPr lang="en-CA" dirty="0"/>
              <a:t>●  </a:t>
            </a:r>
            <a:r>
              <a:rPr lang="en-CA" b="1" dirty="0"/>
              <a:t>Cognitive tool: </a:t>
            </a:r>
            <a:r>
              <a:rPr lang="en-CA" dirty="0"/>
              <a:t>Mental imagery, mystery and puzzles ADD </a:t>
            </a:r>
          </a:p>
          <a:p>
            <a:endParaRPr lang="en-US" dirty="0"/>
          </a:p>
        </p:txBody>
      </p:sp>
    </p:spTree>
    <p:extLst>
      <p:ext uri="{BB962C8B-B14F-4D97-AF65-F5344CB8AC3E}">
        <p14:creationId xmlns:p14="http://schemas.microsoft.com/office/powerpoint/2010/main" val="282013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FE56-63DC-394F-B37E-FCB9499437F6}"/>
              </a:ext>
            </a:extLst>
          </p:cNvPr>
          <p:cNvSpPr>
            <a:spLocks noGrp="1"/>
          </p:cNvSpPr>
          <p:nvPr>
            <p:ph type="title"/>
          </p:nvPr>
        </p:nvSpPr>
        <p:spPr/>
        <p:txBody>
          <a:bodyPr/>
          <a:lstStyle/>
          <a:p>
            <a:r>
              <a:rPr lang="en-US" dirty="0"/>
              <a:t>Exam</a:t>
            </a:r>
            <a:r>
              <a:rPr lang="en-CA" dirty="0" err="1"/>
              <a:t>ple</a:t>
            </a:r>
            <a:r>
              <a:rPr lang="en-CA" dirty="0"/>
              <a:t>:  Lovely/unlovely walk</a:t>
            </a:r>
            <a:endParaRPr lang="en-US" dirty="0"/>
          </a:p>
        </p:txBody>
      </p:sp>
      <p:sp>
        <p:nvSpPr>
          <p:cNvPr id="3" name="Content Placeholder 2">
            <a:extLst>
              <a:ext uri="{FF2B5EF4-FFF2-40B4-BE49-F238E27FC236}">
                <a16:creationId xmlns:a16="http://schemas.microsoft.com/office/drawing/2014/main" id="{C4AC951B-5935-8444-BF38-4BECD9034D13}"/>
              </a:ext>
            </a:extLst>
          </p:cNvPr>
          <p:cNvSpPr>
            <a:spLocks noGrp="1"/>
          </p:cNvSpPr>
          <p:nvPr>
            <p:ph idx="1"/>
          </p:nvPr>
        </p:nvSpPr>
        <p:spPr/>
        <p:txBody>
          <a:bodyPr>
            <a:normAutofit fontScale="85000" lnSpcReduction="10000"/>
          </a:bodyPr>
          <a:lstStyle/>
          <a:p>
            <a:r>
              <a:rPr lang="en-CA" b="1" dirty="0"/>
              <a:t>Guiding questions: </a:t>
            </a:r>
            <a:r>
              <a:rPr lang="en-CA" dirty="0"/>
              <a:t>What do you notice on your walk that is lovely or pleasing? What do you find offensive or unappealing? </a:t>
            </a:r>
          </a:p>
          <a:p>
            <a:r>
              <a:rPr lang="en-CA" b="1" dirty="0"/>
              <a:t>Indigenous Perspective</a:t>
            </a:r>
            <a:r>
              <a:rPr lang="en-CA" dirty="0"/>
              <a:t>: First Peoples created works of art using the resources they had at hand. Objects were given value based on the amount of time and effort required to create it. For example, a Coast Salish blanket might have taken up to a year to make. It included harvesting the material, preparing it, and then weaving it. It took knowledge to embed story into it. What was valued was the story and Indigenous knowledge required to make it. How do we value things? If one doesn’t understand the significance of colours and materials selected to make an object, is it possible to value the completed project? A First Peoples belief is that we all have strengths and skills that make us special and unique. Sometimes those skills are valued differently. Just like something might be pleasing to one person and unappealing to another, we all have differences that make us unique and special. </a:t>
            </a:r>
          </a:p>
          <a:p>
            <a:r>
              <a:rPr lang="en-CA" b="1" dirty="0"/>
              <a:t>Cognitive tool: </a:t>
            </a:r>
            <a:r>
              <a:rPr lang="en-CA" dirty="0"/>
              <a:t>Change Of Context, Binary Opposites </a:t>
            </a:r>
          </a:p>
          <a:p>
            <a:endParaRPr lang="en-US" dirty="0"/>
          </a:p>
        </p:txBody>
      </p:sp>
    </p:spTree>
    <p:extLst>
      <p:ext uri="{BB962C8B-B14F-4D97-AF65-F5344CB8AC3E}">
        <p14:creationId xmlns:p14="http://schemas.microsoft.com/office/powerpoint/2010/main" val="272628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CB3B-5B62-0F4C-96A9-62BA8AAFC97A}"/>
              </a:ext>
            </a:extLst>
          </p:cNvPr>
          <p:cNvSpPr>
            <a:spLocks noGrp="1"/>
          </p:cNvSpPr>
          <p:nvPr>
            <p:ph type="title"/>
          </p:nvPr>
        </p:nvSpPr>
        <p:spPr/>
        <p:txBody>
          <a:bodyPr/>
          <a:lstStyle/>
          <a:p>
            <a:r>
              <a:rPr lang="en-US" dirty="0"/>
              <a:t>Some resources - Walking Curriculum</a:t>
            </a:r>
          </a:p>
        </p:txBody>
      </p:sp>
      <p:sp>
        <p:nvSpPr>
          <p:cNvPr id="3" name="Content Placeholder 2">
            <a:extLst>
              <a:ext uri="{FF2B5EF4-FFF2-40B4-BE49-F238E27FC236}">
                <a16:creationId xmlns:a16="http://schemas.microsoft.com/office/drawing/2014/main" id="{B2C20C2F-BEFC-2947-9126-5DA3E7022B45}"/>
              </a:ext>
            </a:extLst>
          </p:cNvPr>
          <p:cNvSpPr>
            <a:spLocks noGrp="1"/>
          </p:cNvSpPr>
          <p:nvPr>
            <p:ph idx="1"/>
          </p:nvPr>
        </p:nvSpPr>
        <p:spPr/>
        <p:txBody>
          <a:bodyPr>
            <a:normAutofit lnSpcReduction="10000"/>
          </a:bodyPr>
          <a:lstStyle/>
          <a:p>
            <a:r>
              <a:rPr lang="en-US" dirty="0"/>
              <a:t>The book; </a:t>
            </a:r>
            <a:r>
              <a:rPr lang="en-US" i="1" dirty="0"/>
              <a:t>A walking Curriculum: Walking, Wonder and Sense of Place </a:t>
            </a:r>
            <a:r>
              <a:rPr lang="en-US" dirty="0"/>
              <a:t>by Gillian Judson.</a:t>
            </a:r>
          </a:p>
          <a:p>
            <a:r>
              <a:rPr lang="en-US" dirty="0"/>
              <a:t>Aboriginal Learnings </a:t>
            </a:r>
            <a:r>
              <a:rPr lang="en-US" dirty="0">
                <a:hlinkClick r:id="rId2"/>
              </a:rPr>
              <a:t>30 Day Challenge</a:t>
            </a:r>
            <a:endParaRPr lang="en-US" dirty="0"/>
          </a:p>
          <a:p>
            <a:r>
              <a:rPr lang="en-US" dirty="0"/>
              <a:t>Imaginative Ecological Education website:  </a:t>
            </a:r>
            <a:r>
              <a:rPr lang="en-US" dirty="0">
                <a:hlinkClick r:id="rId3"/>
              </a:rPr>
              <a:t>http://ierg.ca/IEE/</a:t>
            </a:r>
            <a:endParaRPr lang="en-US" dirty="0"/>
          </a:p>
          <a:p>
            <a:r>
              <a:rPr lang="en-US" dirty="0"/>
              <a:t>#walkingcurriculum on Twitter</a:t>
            </a:r>
          </a:p>
          <a:p>
            <a:r>
              <a:rPr lang="en-US" dirty="0"/>
              <a:t>Imaginative Art Activities for the Walking Curriculum:  Planning in the Much and Other Arty Stuff by Adelle Caunce  </a:t>
            </a:r>
          </a:p>
          <a:p>
            <a:r>
              <a:rPr lang="en-US" dirty="0"/>
              <a:t>Aboriginal Learning’s 30 Day Walking Curriculum Challenge: </a:t>
            </a:r>
            <a:r>
              <a:rPr lang="en-US" dirty="0">
                <a:hlinkClick r:id="rId2"/>
              </a:rPr>
              <a:t>https://aboriginalresourcesforteachers.weebly.com/walking-curriculum.html</a:t>
            </a:r>
            <a:r>
              <a:rPr lang="en-US" dirty="0"/>
              <a:t>.  </a:t>
            </a:r>
          </a:p>
        </p:txBody>
      </p:sp>
    </p:spTree>
    <p:extLst>
      <p:ext uri="{BB962C8B-B14F-4D97-AF65-F5344CB8AC3E}">
        <p14:creationId xmlns:p14="http://schemas.microsoft.com/office/powerpoint/2010/main" val="47638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FB90-8A32-CD49-A3F2-B71BD43D88F6}"/>
              </a:ext>
            </a:extLst>
          </p:cNvPr>
          <p:cNvSpPr>
            <a:spLocks noGrp="1"/>
          </p:cNvSpPr>
          <p:nvPr>
            <p:ph type="title"/>
          </p:nvPr>
        </p:nvSpPr>
        <p:spPr/>
        <p:txBody>
          <a:bodyPr/>
          <a:lstStyle/>
          <a:p>
            <a:r>
              <a:rPr lang="en-US" dirty="0"/>
              <a:t>Another Good Resource!</a:t>
            </a:r>
          </a:p>
        </p:txBody>
      </p:sp>
      <p:sp>
        <p:nvSpPr>
          <p:cNvPr id="5" name="Content Placeholder 4">
            <a:extLst>
              <a:ext uri="{FF2B5EF4-FFF2-40B4-BE49-F238E27FC236}">
                <a16:creationId xmlns:a16="http://schemas.microsoft.com/office/drawing/2014/main" id="{B49EBF54-1CB3-BD49-A21F-EFC6F33B9AB2}"/>
              </a:ext>
            </a:extLst>
          </p:cNvPr>
          <p:cNvSpPr>
            <a:spLocks noGrp="1"/>
          </p:cNvSpPr>
          <p:nvPr>
            <p:ph idx="1"/>
          </p:nvPr>
        </p:nvSpPr>
        <p:spPr/>
        <p:txBody>
          <a:bodyPr/>
          <a:lstStyle/>
          <a:p>
            <a:r>
              <a:rPr lang="en-US" dirty="0"/>
              <a:t>Engaging Imagination in Ecological Education, Gillian Judson</a:t>
            </a:r>
          </a:p>
        </p:txBody>
      </p:sp>
    </p:spTree>
    <p:extLst>
      <p:ext uri="{BB962C8B-B14F-4D97-AF65-F5344CB8AC3E}">
        <p14:creationId xmlns:p14="http://schemas.microsoft.com/office/powerpoint/2010/main" val="2816276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DEE4-F198-1748-A2D2-76E344C1BD18}"/>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B56CDD18-B959-1C4B-88E3-7F6DACBF160A}"/>
              </a:ext>
            </a:extLst>
          </p:cNvPr>
          <p:cNvSpPr>
            <a:spLocks noGrp="1"/>
          </p:cNvSpPr>
          <p:nvPr>
            <p:ph idx="1"/>
          </p:nvPr>
        </p:nvSpPr>
        <p:spPr/>
        <p:txBody>
          <a:bodyPr>
            <a:normAutofit fontScale="92500" lnSpcReduction="20000"/>
          </a:bodyPr>
          <a:lstStyle/>
          <a:p>
            <a:r>
              <a:rPr lang="en-US" dirty="0"/>
              <a:t>Any outdoor learning can easily be tied to Indigenous perspectives.</a:t>
            </a:r>
            <a:br>
              <a:rPr lang="en-US" dirty="0"/>
            </a:br>
            <a:endParaRPr lang="en-US" dirty="0"/>
          </a:p>
          <a:p>
            <a:r>
              <a:rPr lang="en-US" dirty="0"/>
              <a:t>Teaching children using the Pacific Northwest Plant Cards gives them an opportunity to learn about Indigenous’ peoples connect to the land. </a:t>
            </a:r>
            <a:br>
              <a:rPr lang="en-US" dirty="0"/>
            </a:br>
            <a:endParaRPr lang="en-US" dirty="0"/>
          </a:p>
          <a:p>
            <a:r>
              <a:rPr lang="en-US" dirty="0"/>
              <a:t>Giving students to experience the opportunity to create and listen to story in this place creates lasting memories that will help them develop a desire to maintain this place.  </a:t>
            </a:r>
          </a:p>
          <a:p>
            <a:r>
              <a:rPr lang="en-US" dirty="0"/>
              <a:t>Making connections to The Walking Curriculum and embedding Indigenous connections is an easy connection,</a:t>
            </a:r>
            <a:br>
              <a:rPr lang="en-US" dirty="0"/>
            </a:br>
            <a:endParaRPr lang="en-US" dirty="0"/>
          </a:p>
          <a:p>
            <a:r>
              <a:rPr lang="en-US" dirty="0">
                <a:hlinkClick r:id="rId2"/>
              </a:rPr>
              <a:t>https://aboriginalresourcesforteachers.weebly.com/</a:t>
            </a:r>
            <a:r>
              <a:rPr lang="en-US" dirty="0"/>
              <a:t>. (Link to Aboriginal Resource Centre is on this page. </a:t>
            </a:r>
          </a:p>
        </p:txBody>
      </p:sp>
    </p:spTree>
    <p:extLst>
      <p:ext uri="{BB962C8B-B14F-4D97-AF65-F5344CB8AC3E}">
        <p14:creationId xmlns:p14="http://schemas.microsoft.com/office/powerpoint/2010/main" val="270202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EACC-E540-4C44-BCE4-D1D9607B5E1B}"/>
              </a:ext>
            </a:extLst>
          </p:cNvPr>
          <p:cNvSpPr>
            <a:spLocks noGrp="1"/>
          </p:cNvSpPr>
          <p:nvPr>
            <p:ph type="ctrTitle"/>
          </p:nvPr>
        </p:nvSpPr>
        <p:spPr>
          <a:xfrm>
            <a:off x="4320393" y="1180422"/>
            <a:ext cx="6767332" cy="2387600"/>
          </a:xfrm>
        </p:spPr>
        <p:txBody>
          <a:bodyPr>
            <a:normAutofit fontScale="90000"/>
          </a:bodyPr>
          <a:lstStyle/>
          <a:p>
            <a:r>
              <a:rPr lang="en-US" dirty="0"/>
              <a:t>Plant cards</a:t>
            </a:r>
            <a:br>
              <a:rPr lang="en-US" dirty="0"/>
            </a:br>
            <a:br>
              <a:rPr lang="en-US" dirty="0"/>
            </a:br>
            <a:endParaRPr lang="en-US" dirty="0"/>
          </a:p>
        </p:txBody>
      </p:sp>
      <p:sp>
        <p:nvSpPr>
          <p:cNvPr id="7" name="Subtitle 6">
            <a:extLst>
              <a:ext uri="{FF2B5EF4-FFF2-40B4-BE49-F238E27FC236}">
                <a16:creationId xmlns:a16="http://schemas.microsoft.com/office/drawing/2014/main" id="{D9D28E1B-8165-FA40-97CC-3CFA6C83C3B5}"/>
              </a:ext>
            </a:extLst>
          </p:cNvPr>
          <p:cNvSpPr>
            <a:spLocks noGrp="1"/>
          </p:cNvSpPr>
          <p:nvPr>
            <p:ph type="subTitle" idx="1"/>
          </p:nvPr>
        </p:nvSpPr>
        <p:spPr>
          <a:xfrm>
            <a:off x="4017363" y="2488367"/>
            <a:ext cx="5963249" cy="3150433"/>
          </a:xfrm>
        </p:spPr>
        <p:txBody>
          <a:bodyPr/>
          <a:lstStyle/>
          <a:p>
            <a:pPr algn="ctr"/>
            <a:r>
              <a:rPr lang="en-US" dirty="0"/>
              <a:t>What are they and how can we use them?</a:t>
            </a:r>
          </a:p>
        </p:txBody>
      </p:sp>
      <p:pic>
        <p:nvPicPr>
          <p:cNvPr id="5" name="Picture 4">
            <a:extLst>
              <a:ext uri="{FF2B5EF4-FFF2-40B4-BE49-F238E27FC236}">
                <a16:creationId xmlns:a16="http://schemas.microsoft.com/office/drawing/2014/main" id="{CC0C09EE-BFD5-0848-8B4C-67956B58D4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60069" y="1829992"/>
            <a:ext cx="4352924" cy="3264693"/>
          </a:xfrm>
          <a:prstGeom prst="rect">
            <a:avLst/>
          </a:prstGeom>
        </p:spPr>
      </p:pic>
    </p:spTree>
    <p:extLst>
      <p:ext uri="{BB962C8B-B14F-4D97-AF65-F5344CB8AC3E}">
        <p14:creationId xmlns:p14="http://schemas.microsoft.com/office/powerpoint/2010/main" val="113748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1234-3336-A649-AC5D-8AAC9E5A0A08}"/>
              </a:ext>
            </a:extLst>
          </p:cNvPr>
          <p:cNvSpPr>
            <a:spLocks noGrp="1"/>
          </p:cNvSpPr>
          <p:nvPr>
            <p:ph type="title"/>
          </p:nvPr>
        </p:nvSpPr>
        <p:spPr/>
        <p:txBody>
          <a:bodyPr/>
          <a:lstStyle/>
          <a:p>
            <a:r>
              <a:rPr lang="en-US" dirty="0"/>
              <a:t>     About the Cards</a:t>
            </a:r>
          </a:p>
        </p:txBody>
      </p:sp>
      <p:pic>
        <p:nvPicPr>
          <p:cNvPr id="5" name="Content Placeholder 4">
            <a:extLst>
              <a:ext uri="{FF2B5EF4-FFF2-40B4-BE49-F238E27FC236}">
                <a16:creationId xmlns:a16="http://schemas.microsoft.com/office/drawing/2014/main" id="{6C96422A-2897-CC4D-9424-373649E4374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7758473" y="2870564"/>
            <a:ext cx="4315787" cy="3236841"/>
          </a:xfrm>
        </p:spPr>
      </p:pic>
      <p:sp>
        <p:nvSpPr>
          <p:cNvPr id="3" name="Rectangle 2">
            <a:extLst>
              <a:ext uri="{FF2B5EF4-FFF2-40B4-BE49-F238E27FC236}">
                <a16:creationId xmlns:a16="http://schemas.microsoft.com/office/drawing/2014/main" id="{8896141B-AE87-0849-85D5-93643B5E7B97}"/>
              </a:ext>
            </a:extLst>
          </p:cNvPr>
          <p:cNvSpPr/>
          <p:nvPr/>
        </p:nvSpPr>
        <p:spPr>
          <a:xfrm>
            <a:off x="760486" y="2780824"/>
            <a:ext cx="6267138" cy="3416320"/>
          </a:xfrm>
          <a:prstGeom prst="rect">
            <a:avLst/>
          </a:prstGeom>
        </p:spPr>
        <p:txBody>
          <a:bodyPr wrap="square">
            <a:spAutoFit/>
          </a:bodyPr>
          <a:lstStyle/>
          <a:p>
            <a:r>
              <a:rPr lang="en-CA" dirty="0">
                <a:solidFill>
                  <a:srgbClr val="867F71"/>
                </a:solidFill>
                <a:latin typeface="Arial" panose="020B0604020202020204" pitchFamily="34" charset="0"/>
              </a:rPr>
              <a:t>Each package has 72 edible and medicinal plant cards.  Categories: Tree, Berry, Flower, Shrub, and Plant.</a:t>
            </a:r>
          </a:p>
          <a:p>
            <a:endParaRPr lang="en-CA" dirty="0">
              <a:solidFill>
                <a:srgbClr val="867F71"/>
              </a:solidFill>
              <a:latin typeface="Arial" panose="020B0604020202020204" pitchFamily="34" charset="0"/>
            </a:endParaRPr>
          </a:p>
          <a:p>
            <a:r>
              <a:rPr lang="en-CA" dirty="0">
                <a:solidFill>
                  <a:srgbClr val="867F71"/>
                </a:solidFill>
                <a:latin typeface="Arial" panose="020B0604020202020204" pitchFamily="34" charset="0"/>
              </a:rPr>
              <a:t>Each package has a legend.  It describes the part of the plant that can be used, its uses, the season it is generally harvested in and most importantly – WARNINGS</a:t>
            </a:r>
          </a:p>
          <a:p>
            <a:endParaRPr lang="en-CA" dirty="0">
              <a:solidFill>
                <a:srgbClr val="867F71"/>
              </a:solidFill>
              <a:latin typeface="Arial" panose="020B0604020202020204" pitchFamily="34" charset="0"/>
            </a:endParaRPr>
          </a:p>
          <a:p>
            <a:r>
              <a:rPr lang="en-CA" b="1" dirty="0">
                <a:solidFill>
                  <a:srgbClr val="867F71"/>
                </a:solidFill>
                <a:latin typeface="Arial" panose="020B0604020202020204" pitchFamily="34" charset="0"/>
              </a:rPr>
              <a:t>Please remind students never eat any form of plant/berry unless an adult who is extremely knowledgeable gives them permission.</a:t>
            </a:r>
          </a:p>
          <a:p>
            <a:endParaRPr lang="en-CA" dirty="0">
              <a:solidFill>
                <a:srgbClr val="867F71"/>
              </a:solidFill>
              <a:latin typeface="Arial" panose="020B0604020202020204" pitchFamily="34" charset="0"/>
            </a:endParaRPr>
          </a:p>
          <a:p>
            <a:endParaRPr lang="en-CA" dirty="0">
              <a:solidFill>
                <a:srgbClr val="867F71"/>
              </a:solidFill>
              <a:latin typeface="Arial" panose="020B0604020202020204" pitchFamily="34" charset="0"/>
            </a:endParaRPr>
          </a:p>
        </p:txBody>
      </p:sp>
    </p:spTree>
    <p:extLst>
      <p:ext uri="{BB962C8B-B14F-4D97-AF65-F5344CB8AC3E}">
        <p14:creationId xmlns:p14="http://schemas.microsoft.com/office/powerpoint/2010/main" val="315506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F620-72EC-334A-AE11-B35383AA76A4}"/>
              </a:ext>
            </a:extLst>
          </p:cNvPr>
          <p:cNvSpPr>
            <a:spLocks noGrp="1"/>
          </p:cNvSpPr>
          <p:nvPr>
            <p:ph type="title"/>
          </p:nvPr>
        </p:nvSpPr>
        <p:spPr>
          <a:xfrm>
            <a:off x="745602" y="351914"/>
            <a:ext cx="6997861" cy="1325563"/>
          </a:xfrm>
        </p:spPr>
        <p:txBody>
          <a:bodyPr>
            <a:normAutofit/>
          </a:bodyPr>
          <a:lstStyle/>
          <a:p>
            <a:r>
              <a:rPr lang="en-US" b="1" dirty="0"/>
              <a:t>What info is on each card?</a:t>
            </a:r>
          </a:p>
        </p:txBody>
      </p:sp>
      <p:sp>
        <p:nvSpPr>
          <p:cNvPr id="3" name="Content Placeholder 2">
            <a:extLst>
              <a:ext uri="{FF2B5EF4-FFF2-40B4-BE49-F238E27FC236}">
                <a16:creationId xmlns:a16="http://schemas.microsoft.com/office/drawing/2014/main" id="{4B42E99C-87B0-4749-AA91-9A4E17D1BC1F}"/>
              </a:ext>
            </a:extLst>
          </p:cNvPr>
          <p:cNvSpPr>
            <a:spLocks noGrp="1"/>
          </p:cNvSpPr>
          <p:nvPr>
            <p:ph idx="1"/>
          </p:nvPr>
        </p:nvSpPr>
        <p:spPr>
          <a:xfrm>
            <a:off x="358514" y="2474855"/>
            <a:ext cx="6592747" cy="3895965"/>
          </a:xfrm>
        </p:spPr>
        <p:txBody>
          <a:bodyPr>
            <a:normAutofit/>
          </a:bodyPr>
          <a:lstStyle/>
          <a:p>
            <a:r>
              <a:rPr lang="en-US" dirty="0"/>
              <a:t>Pictures of the flowers/leaves/fruit </a:t>
            </a:r>
          </a:p>
          <a:p>
            <a:r>
              <a:rPr lang="en-US" dirty="0"/>
              <a:t>Name of the plant in both English/Latin and when known, the Indigenous name(s) of the plant (e.g.  SENCOTEN, Hul’q’umi’nun)</a:t>
            </a:r>
          </a:p>
          <a:p>
            <a:r>
              <a:rPr lang="en-US" dirty="0"/>
              <a:t>Description in words (gives the attributes of the plant and where it is commonly found).</a:t>
            </a:r>
          </a:p>
          <a:p>
            <a:r>
              <a:rPr lang="en-US" dirty="0"/>
              <a:t>It’s connection to use in Indigenous communities and when it can be harvested </a:t>
            </a:r>
          </a:p>
          <a:p>
            <a:r>
              <a:rPr lang="en-US" dirty="0"/>
              <a:t>Round circles indicate the season to harvest</a:t>
            </a:r>
          </a:p>
          <a:p>
            <a:r>
              <a:rPr lang="en-US" dirty="0"/>
              <a:t>Icons show what part of the plant is harvested and its uses</a:t>
            </a:r>
          </a:p>
          <a:p>
            <a:endParaRPr lang="en-US" dirty="0"/>
          </a:p>
        </p:txBody>
      </p:sp>
      <p:pic>
        <p:nvPicPr>
          <p:cNvPr id="4" name="Picture 3">
            <a:extLst>
              <a:ext uri="{FF2B5EF4-FFF2-40B4-BE49-F238E27FC236}">
                <a16:creationId xmlns:a16="http://schemas.microsoft.com/office/drawing/2014/main" id="{A63C6F3D-7D33-6C4A-ABE0-E969FB2DAD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87209" y="1722080"/>
            <a:ext cx="5767173" cy="4325380"/>
          </a:xfrm>
          <a:prstGeom prst="rect">
            <a:avLst/>
          </a:prstGeom>
        </p:spPr>
      </p:pic>
    </p:spTree>
    <p:extLst>
      <p:ext uri="{BB962C8B-B14F-4D97-AF65-F5344CB8AC3E}">
        <p14:creationId xmlns:p14="http://schemas.microsoft.com/office/powerpoint/2010/main" val="256735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BFCC-925B-8444-BF35-4EA7E10D730D}"/>
              </a:ext>
            </a:extLst>
          </p:cNvPr>
          <p:cNvSpPr>
            <a:spLocks noGrp="1"/>
          </p:cNvSpPr>
          <p:nvPr>
            <p:ph type="title"/>
          </p:nvPr>
        </p:nvSpPr>
        <p:spPr/>
        <p:txBody>
          <a:bodyPr/>
          <a:lstStyle/>
          <a:p>
            <a:r>
              <a:rPr lang="en-US" dirty="0"/>
              <a:t>Pre-teaching the cards</a:t>
            </a:r>
          </a:p>
        </p:txBody>
      </p:sp>
      <p:sp>
        <p:nvSpPr>
          <p:cNvPr id="3" name="Content Placeholder 2">
            <a:extLst>
              <a:ext uri="{FF2B5EF4-FFF2-40B4-BE49-F238E27FC236}">
                <a16:creationId xmlns:a16="http://schemas.microsoft.com/office/drawing/2014/main" id="{D54EA85D-DC97-124C-A6E4-02F2AA3D1BFD}"/>
              </a:ext>
            </a:extLst>
          </p:cNvPr>
          <p:cNvSpPr>
            <a:spLocks noGrp="1"/>
          </p:cNvSpPr>
          <p:nvPr>
            <p:ph idx="1"/>
          </p:nvPr>
        </p:nvSpPr>
        <p:spPr/>
        <p:txBody>
          <a:bodyPr/>
          <a:lstStyle/>
          <a:p>
            <a:pPr marL="0" indent="0">
              <a:buNone/>
            </a:pPr>
            <a:r>
              <a:rPr lang="en-US" dirty="0"/>
              <a:t>Know the readability of the cards.</a:t>
            </a:r>
          </a:p>
          <a:p>
            <a:pPr marL="0" indent="0">
              <a:buNone/>
            </a:pPr>
            <a:endParaRPr lang="en-US" dirty="0"/>
          </a:p>
          <a:p>
            <a:pPr marL="0" indent="0">
              <a:buNone/>
            </a:pPr>
            <a:r>
              <a:rPr lang="en-US" dirty="0"/>
              <a:t>These cards are not your only source of information but they are a good introduction to understanding how Indigenous peoples harvested local resources for multiple purposes.</a:t>
            </a:r>
            <a:br>
              <a:rPr lang="en-US" dirty="0"/>
            </a:br>
            <a:endParaRPr lang="en-US" dirty="0"/>
          </a:p>
          <a:p>
            <a:pPr marL="0" indent="0">
              <a:buNone/>
            </a:pPr>
            <a:r>
              <a:rPr lang="en-US" dirty="0"/>
              <a:t>They are an excellent introduction to Indigenous knowledge.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9608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7065-E3E2-0240-AC3F-C5F6A3A8F043}"/>
              </a:ext>
            </a:extLst>
          </p:cNvPr>
          <p:cNvSpPr>
            <a:spLocks noGrp="1"/>
          </p:cNvSpPr>
          <p:nvPr>
            <p:ph type="title"/>
          </p:nvPr>
        </p:nvSpPr>
        <p:spPr/>
        <p:txBody>
          <a:bodyPr>
            <a:normAutofit/>
          </a:bodyPr>
          <a:lstStyle/>
          <a:p>
            <a:r>
              <a:rPr lang="en-US" dirty="0"/>
              <a:t> Some plant vocabulary to explore</a:t>
            </a:r>
          </a:p>
        </p:txBody>
      </p:sp>
      <p:graphicFrame>
        <p:nvGraphicFramePr>
          <p:cNvPr id="4" name="Content Placeholder 3">
            <a:extLst>
              <a:ext uri="{FF2B5EF4-FFF2-40B4-BE49-F238E27FC236}">
                <a16:creationId xmlns:a16="http://schemas.microsoft.com/office/drawing/2014/main" id="{7B0DEBEF-59BA-CC46-8D3B-DC011565F69C}"/>
              </a:ext>
            </a:extLst>
          </p:cNvPr>
          <p:cNvGraphicFramePr>
            <a:graphicFrameLocks noGrp="1"/>
          </p:cNvGraphicFramePr>
          <p:nvPr>
            <p:ph idx="1"/>
            <p:extLst>
              <p:ext uri="{D42A27DB-BD31-4B8C-83A1-F6EECF244321}">
                <p14:modId xmlns:p14="http://schemas.microsoft.com/office/powerpoint/2010/main" val="2856317934"/>
              </p:ext>
            </p:extLst>
          </p:nvPr>
        </p:nvGraphicFramePr>
        <p:xfrm>
          <a:off x="1078857" y="2348094"/>
          <a:ext cx="10034286" cy="4297680"/>
        </p:xfrm>
        <a:graphic>
          <a:graphicData uri="http://schemas.openxmlformats.org/drawingml/2006/table">
            <a:tbl>
              <a:tblPr firstRow="1" bandRow="1">
                <a:tableStyleId>{5C22544A-7EE6-4342-B048-85BDC9FD1C3A}</a:tableStyleId>
              </a:tblPr>
              <a:tblGrid>
                <a:gridCol w="3023886">
                  <a:extLst>
                    <a:ext uri="{9D8B030D-6E8A-4147-A177-3AD203B41FA5}">
                      <a16:colId xmlns:a16="http://schemas.microsoft.com/office/drawing/2014/main" val="1565347397"/>
                    </a:ext>
                  </a:extLst>
                </a:gridCol>
                <a:gridCol w="3505200">
                  <a:extLst>
                    <a:ext uri="{9D8B030D-6E8A-4147-A177-3AD203B41FA5}">
                      <a16:colId xmlns:a16="http://schemas.microsoft.com/office/drawing/2014/main" val="4068951598"/>
                    </a:ext>
                  </a:extLst>
                </a:gridCol>
                <a:gridCol w="3505200">
                  <a:extLst>
                    <a:ext uri="{9D8B030D-6E8A-4147-A177-3AD203B41FA5}">
                      <a16:colId xmlns:a16="http://schemas.microsoft.com/office/drawing/2014/main" val="4113580943"/>
                    </a:ext>
                  </a:extLst>
                </a:gridCol>
              </a:tblGrid>
              <a:tr h="573373">
                <a:tc>
                  <a:txBody>
                    <a:bodyPr/>
                    <a:lstStyle/>
                    <a:p>
                      <a:r>
                        <a:rPr lang="en-US" dirty="0"/>
                        <a:t>Parts of plant/tree/shrub</a:t>
                      </a:r>
                    </a:p>
                    <a:p>
                      <a:endParaRPr lang="en-US" dirty="0"/>
                    </a:p>
                  </a:txBody>
                  <a:tcPr/>
                </a:tc>
                <a:tc>
                  <a:txBody>
                    <a:bodyPr/>
                    <a:lstStyle/>
                    <a:p>
                      <a:r>
                        <a:rPr lang="en-US" dirty="0"/>
                        <a:t>Descriptive words</a:t>
                      </a:r>
                    </a:p>
                  </a:txBody>
                  <a:tcPr/>
                </a:tc>
                <a:tc>
                  <a:txBody>
                    <a:bodyPr/>
                    <a:lstStyle/>
                    <a:p>
                      <a:r>
                        <a:rPr lang="en-US" dirty="0"/>
                        <a:t>Spiritual/cultural uses</a:t>
                      </a:r>
                    </a:p>
                  </a:txBody>
                  <a:tcPr/>
                </a:tc>
                <a:extLst>
                  <a:ext uri="{0D108BD9-81ED-4DB2-BD59-A6C34878D82A}">
                    <a16:rowId xmlns:a16="http://schemas.microsoft.com/office/drawing/2014/main" val="2831704510"/>
                  </a:ext>
                </a:extLst>
              </a:tr>
              <a:tr h="3276416">
                <a:tc>
                  <a:txBody>
                    <a:bodyPr/>
                    <a:lstStyle/>
                    <a:p>
                      <a:r>
                        <a:rPr lang="en-US" dirty="0"/>
                        <a:t>Lobes</a:t>
                      </a:r>
                    </a:p>
                    <a:p>
                      <a:r>
                        <a:rPr lang="en-US" dirty="0"/>
                        <a:t>Bark</a:t>
                      </a:r>
                    </a:p>
                    <a:p>
                      <a:r>
                        <a:rPr lang="en-US" dirty="0"/>
                        <a:t>Leaves</a:t>
                      </a:r>
                    </a:p>
                    <a:p>
                      <a:r>
                        <a:rPr lang="en-US" dirty="0"/>
                        <a:t>Spine</a:t>
                      </a:r>
                    </a:p>
                    <a:p>
                      <a:r>
                        <a:rPr lang="en-US" dirty="0"/>
                        <a:t>Broadleaf</a:t>
                      </a:r>
                    </a:p>
                    <a:p>
                      <a:r>
                        <a:rPr lang="en-US" dirty="0"/>
                        <a:t>Stem</a:t>
                      </a:r>
                    </a:p>
                    <a:p>
                      <a:r>
                        <a:rPr lang="en-US" dirty="0"/>
                        <a:t>Thorns</a:t>
                      </a:r>
                    </a:p>
                    <a:p>
                      <a:r>
                        <a:rPr lang="en-US" dirty="0"/>
                        <a:t>Petal</a:t>
                      </a:r>
                    </a:p>
                    <a:p>
                      <a:r>
                        <a:rPr lang="en-US" dirty="0"/>
                        <a:t>Blossom</a:t>
                      </a:r>
                    </a:p>
                    <a:p>
                      <a:r>
                        <a:rPr lang="en-US" dirty="0"/>
                        <a:t>Flower</a:t>
                      </a:r>
                    </a:p>
                    <a:p>
                      <a:r>
                        <a:rPr lang="en-US" dirty="0"/>
                        <a:t>Stalk</a:t>
                      </a:r>
                    </a:p>
                    <a:p>
                      <a:r>
                        <a:rPr lang="en-US" dirty="0"/>
                        <a:t>Veins</a:t>
                      </a:r>
                    </a:p>
                    <a:p>
                      <a:r>
                        <a:rPr lang="en-US" dirty="0"/>
                        <a:t>Frond</a:t>
                      </a:r>
                    </a:p>
                  </a:txBody>
                  <a:tcPr/>
                </a:tc>
                <a:tc>
                  <a:txBody>
                    <a:bodyPr/>
                    <a:lstStyle/>
                    <a:p>
                      <a:r>
                        <a:rPr lang="en-US" dirty="0"/>
                        <a:t>Oval</a:t>
                      </a:r>
                    </a:p>
                    <a:p>
                      <a:r>
                        <a:rPr lang="en-US" dirty="0"/>
                        <a:t>Egg-shaped</a:t>
                      </a:r>
                    </a:p>
                    <a:p>
                      <a:r>
                        <a:rPr lang="en-US" dirty="0"/>
                        <a:t>Lace-shaped</a:t>
                      </a:r>
                    </a:p>
                    <a:p>
                      <a:r>
                        <a:rPr lang="en-US" dirty="0"/>
                        <a:t>Clusters</a:t>
                      </a:r>
                    </a:p>
                    <a:p>
                      <a:r>
                        <a:rPr lang="en-US" dirty="0"/>
                        <a:t>Tooth-leaved</a:t>
                      </a:r>
                    </a:p>
                    <a:p>
                      <a:r>
                        <a:rPr lang="en-US" dirty="0"/>
                        <a:t>Pungent odor</a:t>
                      </a:r>
                    </a:p>
                    <a:p>
                      <a:r>
                        <a:rPr lang="en-US" dirty="0"/>
                        <a:t>Arrow-shaped</a:t>
                      </a:r>
                    </a:p>
                    <a:p>
                      <a:r>
                        <a:rPr lang="en-US" dirty="0"/>
                        <a:t>Serrated-edges</a:t>
                      </a:r>
                    </a:p>
                    <a:p>
                      <a:r>
                        <a:rPr lang="en-US" dirty="0"/>
                        <a:t>Globe-shaped</a:t>
                      </a:r>
                    </a:p>
                    <a:p>
                      <a:r>
                        <a:rPr lang="en-US" dirty="0"/>
                        <a:t>Bell-shaped</a:t>
                      </a:r>
                    </a:p>
                  </a:txBody>
                  <a:tcPr/>
                </a:tc>
                <a:tc>
                  <a:txBody>
                    <a:bodyPr/>
                    <a:lstStyle/>
                    <a:p>
                      <a:r>
                        <a:rPr lang="en-US" dirty="0"/>
                        <a:t>Some plants are used for specific cultural purposes.  </a:t>
                      </a:r>
                    </a:p>
                    <a:p>
                      <a:endParaRPr lang="en-US" dirty="0"/>
                    </a:p>
                    <a:p>
                      <a:r>
                        <a:rPr lang="en-US" dirty="0"/>
                        <a:t>FPPL: learning involves knowing that some knowledge is sacred and is shared only with permission and in certain circumstances.</a:t>
                      </a:r>
                    </a:p>
                  </a:txBody>
                  <a:tcPr/>
                </a:tc>
                <a:extLst>
                  <a:ext uri="{0D108BD9-81ED-4DB2-BD59-A6C34878D82A}">
                    <a16:rowId xmlns:a16="http://schemas.microsoft.com/office/drawing/2014/main" val="3652393890"/>
                  </a:ext>
                </a:extLst>
              </a:tr>
            </a:tbl>
          </a:graphicData>
        </a:graphic>
      </p:graphicFrame>
    </p:spTree>
    <p:extLst>
      <p:ext uri="{BB962C8B-B14F-4D97-AF65-F5344CB8AC3E}">
        <p14:creationId xmlns:p14="http://schemas.microsoft.com/office/powerpoint/2010/main" val="208363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9B764-BC29-7A46-ACEF-1EB4DDE0C66F}"/>
              </a:ext>
            </a:extLst>
          </p:cNvPr>
          <p:cNvSpPr>
            <a:spLocks noGrp="1"/>
          </p:cNvSpPr>
          <p:nvPr>
            <p:ph type="title"/>
          </p:nvPr>
        </p:nvSpPr>
        <p:spPr/>
        <p:txBody>
          <a:bodyPr/>
          <a:lstStyle/>
          <a:p>
            <a:r>
              <a:rPr lang="en-US" dirty="0"/>
              <a:t>What is a legend?</a:t>
            </a:r>
          </a:p>
        </p:txBody>
      </p:sp>
      <p:sp>
        <p:nvSpPr>
          <p:cNvPr id="3" name="Content Placeholder 2">
            <a:extLst>
              <a:ext uri="{FF2B5EF4-FFF2-40B4-BE49-F238E27FC236}">
                <a16:creationId xmlns:a16="http://schemas.microsoft.com/office/drawing/2014/main" id="{94F7BA74-7551-FB47-8B55-D4BFA41A2901}"/>
              </a:ext>
            </a:extLst>
          </p:cNvPr>
          <p:cNvSpPr>
            <a:spLocks noGrp="1"/>
          </p:cNvSpPr>
          <p:nvPr>
            <p:ph idx="1"/>
          </p:nvPr>
        </p:nvSpPr>
        <p:spPr>
          <a:xfrm>
            <a:off x="315505" y="2482666"/>
            <a:ext cx="8825659" cy="3416300"/>
          </a:xfrm>
        </p:spPr>
        <p:txBody>
          <a:bodyPr/>
          <a:lstStyle/>
          <a:p>
            <a:r>
              <a:rPr lang="en-US" dirty="0"/>
              <a:t>Take lots of time to teach how to use the legend.</a:t>
            </a:r>
          </a:p>
          <a:p>
            <a:endParaRPr lang="en-US" dirty="0"/>
          </a:p>
          <a:p>
            <a:r>
              <a:rPr lang="en-US" dirty="0"/>
              <a:t>Where else do we see legends?</a:t>
            </a:r>
            <a:br>
              <a:rPr lang="en-US" dirty="0"/>
            </a:br>
            <a:br>
              <a:rPr lang="en-US" dirty="0"/>
            </a:br>
            <a:endParaRPr lang="en-US" dirty="0"/>
          </a:p>
          <a:p>
            <a:r>
              <a:rPr lang="en-US" dirty="0"/>
              <a:t>Plants cards are NEVER a replacement for a</a:t>
            </a:r>
            <a:br>
              <a:rPr lang="en-US" dirty="0"/>
            </a:br>
            <a:r>
              <a:rPr lang="en-US" dirty="0"/>
              <a:t>knowledgeable adult.  Never eat anything without</a:t>
            </a:r>
            <a:br>
              <a:rPr lang="en-US" dirty="0"/>
            </a:br>
            <a:r>
              <a:rPr lang="en-US" dirty="0"/>
              <a:t>knowing what it is.</a:t>
            </a:r>
          </a:p>
        </p:txBody>
      </p:sp>
      <p:pic>
        <p:nvPicPr>
          <p:cNvPr id="5" name="Content Placeholder 4">
            <a:extLst>
              <a:ext uri="{FF2B5EF4-FFF2-40B4-BE49-F238E27FC236}">
                <a16:creationId xmlns:a16="http://schemas.microsoft.com/office/drawing/2014/main" id="{3C18E107-E127-CD45-BD3F-50A1FA0354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960053" y="1447192"/>
            <a:ext cx="6004352" cy="4503263"/>
          </a:xfrm>
          <a:prstGeom prst="rect">
            <a:avLst/>
          </a:prstGeom>
        </p:spPr>
      </p:pic>
    </p:spTree>
    <p:extLst>
      <p:ext uri="{BB962C8B-B14F-4D97-AF65-F5344CB8AC3E}">
        <p14:creationId xmlns:p14="http://schemas.microsoft.com/office/powerpoint/2010/main" val="157570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9BC8-CDD3-D440-B800-5B1D7FCBB25D}"/>
              </a:ext>
            </a:extLst>
          </p:cNvPr>
          <p:cNvSpPr>
            <a:spLocks noGrp="1"/>
          </p:cNvSpPr>
          <p:nvPr>
            <p:ph type="title"/>
          </p:nvPr>
        </p:nvSpPr>
        <p:spPr/>
        <p:txBody>
          <a:bodyPr>
            <a:normAutofit fontScale="90000"/>
          </a:bodyPr>
          <a:lstStyle/>
          <a:p>
            <a:r>
              <a:rPr lang="en-US" dirty="0"/>
              <a:t>Making the Indigenous connection – Indigenous Knowledge </a:t>
            </a:r>
          </a:p>
        </p:txBody>
      </p:sp>
      <p:sp>
        <p:nvSpPr>
          <p:cNvPr id="3" name="Content Placeholder 2">
            <a:extLst>
              <a:ext uri="{FF2B5EF4-FFF2-40B4-BE49-F238E27FC236}">
                <a16:creationId xmlns:a16="http://schemas.microsoft.com/office/drawing/2014/main" id="{4606387C-F32D-9143-915C-8B913C542825}"/>
              </a:ext>
            </a:extLst>
          </p:cNvPr>
          <p:cNvSpPr>
            <a:spLocks noGrp="1"/>
          </p:cNvSpPr>
          <p:nvPr>
            <p:ph idx="1"/>
          </p:nvPr>
        </p:nvSpPr>
        <p:spPr/>
        <p:txBody>
          <a:bodyPr>
            <a:normAutofit/>
          </a:bodyPr>
          <a:lstStyle/>
          <a:p>
            <a:r>
              <a:rPr lang="en-US" dirty="0"/>
              <a:t>Why do the cards have First Nation languages on it?</a:t>
            </a:r>
          </a:p>
          <a:p>
            <a:r>
              <a:rPr lang="en-US" dirty="0"/>
              <a:t>Why would First Nation people in this area know so much about plants?</a:t>
            </a:r>
          </a:p>
          <a:p>
            <a:r>
              <a:rPr lang="en-US" dirty="0"/>
              <a:t>How did they know what was safe to eat?</a:t>
            </a:r>
          </a:p>
          <a:p>
            <a:r>
              <a:rPr lang="en-US" dirty="0"/>
              <a:t>How did they know which plants would work as medicines?</a:t>
            </a:r>
          </a:p>
          <a:p>
            <a:r>
              <a:rPr lang="en-US" dirty="0"/>
              <a:t>How was this information passed down?</a:t>
            </a:r>
          </a:p>
          <a:p>
            <a:r>
              <a:rPr lang="en-US" dirty="0"/>
              <a:t>Do First Nation People still harvest plants for food/medicine today?</a:t>
            </a:r>
          </a:p>
          <a:p>
            <a:endParaRPr lang="en-US" dirty="0"/>
          </a:p>
          <a:p>
            <a:pPr marL="0" indent="0">
              <a:buNone/>
            </a:pPr>
            <a:r>
              <a:rPr lang="en-US" dirty="0"/>
              <a:t>Tea Blends unit in FNESC Guide</a:t>
            </a:r>
          </a:p>
          <a:p>
            <a:pPr marL="0" indent="0">
              <a:buNone/>
            </a:pPr>
            <a:endParaRPr lang="en-US" dirty="0"/>
          </a:p>
        </p:txBody>
      </p:sp>
    </p:spTree>
    <p:extLst>
      <p:ext uri="{BB962C8B-B14F-4D97-AF65-F5344CB8AC3E}">
        <p14:creationId xmlns:p14="http://schemas.microsoft.com/office/powerpoint/2010/main" val="1952913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1C8F4AFBFCC846AB62F50999E2043B" ma:contentTypeVersion="6" ma:contentTypeDescription="Create a new document." ma:contentTypeScope="" ma:versionID="9c5ce2095ec3381f79bfc7bb6990503f">
  <xsd:schema xmlns:xsd="http://www.w3.org/2001/XMLSchema" xmlns:xs="http://www.w3.org/2001/XMLSchema" xmlns:p="http://schemas.microsoft.com/office/2006/metadata/properties" xmlns:ns2="72bc894a-8036-4203-a194-81d0c7c62cfb" targetNamespace="http://schemas.microsoft.com/office/2006/metadata/properties" ma:root="true" ma:fieldsID="bfd4698145dbe53b1c46635e25760c91" ns2:_="">
    <xsd:import namespace="72bc894a-8036-4203-a194-81d0c7c62c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bc894a-8036-4203-a194-81d0c7c62c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86EB88-443B-4E0A-9445-1DF8BC383425}"/>
</file>

<file path=customXml/itemProps2.xml><?xml version="1.0" encoding="utf-8"?>
<ds:datastoreItem xmlns:ds="http://schemas.openxmlformats.org/officeDocument/2006/customXml" ds:itemID="{E96D22F5-8294-43C0-857B-67BE5D8293D7}"/>
</file>

<file path=customXml/itemProps3.xml><?xml version="1.0" encoding="utf-8"?>
<ds:datastoreItem xmlns:ds="http://schemas.openxmlformats.org/officeDocument/2006/customXml" ds:itemID="{C8177B1B-FEFB-4716-940C-41F5443E2440}"/>
</file>

<file path=docProps/app.xml><?xml version="1.0" encoding="utf-8"?>
<Properties xmlns="http://schemas.openxmlformats.org/officeDocument/2006/extended-properties" xmlns:vt="http://schemas.openxmlformats.org/officeDocument/2006/docPropsVTypes">
  <Template>{CC4969CB-089D-744B-A4D2-5FB0A6E1DC90}tf10001076</Template>
  <TotalTime>795</TotalTime>
  <Words>2513</Words>
  <Application>Microsoft Macintosh PowerPoint</Application>
  <PresentationFormat>Widescreen</PresentationFormat>
  <Paragraphs>179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 Boardroom</vt:lpstr>
      <vt:lpstr>Connecting Indigenous Knowledge and Outdoor Learning</vt:lpstr>
      <vt:lpstr>Acknowledging Territories:  Why?</vt:lpstr>
      <vt:lpstr>Plant cards  </vt:lpstr>
      <vt:lpstr>     About the Cards</vt:lpstr>
      <vt:lpstr>What info is on each card?</vt:lpstr>
      <vt:lpstr>Pre-teaching the cards</vt:lpstr>
      <vt:lpstr> Some plant vocabulary to explore</vt:lpstr>
      <vt:lpstr>What is a legend?</vt:lpstr>
      <vt:lpstr>Making the Indigenous connection – Indigenous Knowledge </vt:lpstr>
      <vt:lpstr>Know what is growing near your school</vt:lpstr>
      <vt:lpstr>What is Indigenous Knowledge?</vt:lpstr>
      <vt:lpstr>Defining Indigenous Knowledge</vt:lpstr>
      <vt:lpstr>Connecting Indigenous Knowledge to Story – IK is shared through story</vt:lpstr>
      <vt:lpstr>More Resources</vt:lpstr>
      <vt:lpstr>Some Other Resources  - Trees, plants</vt:lpstr>
      <vt:lpstr>DCF  Videos https://aboriginalresourcesforteachers.weebly.com/videos-from-our-dcf.html </vt:lpstr>
      <vt:lpstr>To carry on this work, ‘A Walking Curriculum’ by Gillian Judson</vt:lpstr>
      <vt:lpstr>Why the Walking Curriculum?  The Walking Curriculum …</vt:lpstr>
      <vt:lpstr>Roots in Imaginative Education</vt:lpstr>
      <vt:lpstr>Indigenizing Sense of Place FNESC Science First Peoples (5-9)</vt:lpstr>
      <vt:lpstr>Where to start?  Teach how to walk first:</vt:lpstr>
      <vt:lpstr>Example:  What’s Under Foot</vt:lpstr>
      <vt:lpstr>Example:  Tracks, prints and marks walk</vt:lpstr>
      <vt:lpstr>Example:  Lovely/unlovely walk</vt:lpstr>
      <vt:lpstr>Some resources - Walking Curriculum</vt:lpstr>
      <vt:lpstr>Another Good Resource!</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cards Modified for Primary</dc:title>
  <dc:creator>Nadine McSpadden</dc:creator>
  <cp:lastModifiedBy>Nadine McSpadden</cp:lastModifiedBy>
  <cp:revision>48</cp:revision>
  <cp:lastPrinted>2021-03-08T16:04:17Z</cp:lastPrinted>
  <dcterms:created xsi:type="dcterms:W3CDTF">2020-09-24T19:31:02Z</dcterms:created>
  <dcterms:modified xsi:type="dcterms:W3CDTF">2021-03-08T17:12:03Z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0x010100381C8F4AFBFCC846AB62F50999E2043B</vt:lpwstr>
  </property>
</Properties>
</file>